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Lst>
  <p:notesMasterIdLst>
    <p:notesMasterId r:id="rId40"/>
  </p:notesMasterIdLst>
  <p:sldIdLst>
    <p:sldId id="2480" r:id="rId3"/>
    <p:sldId id="2539" r:id="rId4"/>
    <p:sldId id="2540" r:id="rId5"/>
    <p:sldId id="2533" r:id="rId6"/>
    <p:sldId id="256" r:id="rId7"/>
    <p:sldId id="2543" r:id="rId8"/>
    <p:sldId id="2507" r:id="rId9"/>
    <p:sldId id="2508" r:id="rId10"/>
    <p:sldId id="2506" r:id="rId11"/>
    <p:sldId id="2510" r:id="rId12"/>
    <p:sldId id="258" r:id="rId13"/>
    <p:sldId id="257" r:id="rId14"/>
    <p:sldId id="2529" r:id="rId15"/>
    <p:sldId id="2541" r:id="rId16"/>
    <p:sldId id="2534" r:id="rId17"/>
    <p:sldId id="2535" r:id="rId18"/>
    <p:sldId id="2523" r:id="rId19"/>
    <p:sldId id="2524" r:id="rId20"/>
    <p:sldId id="2542" r:id="rId21"/>
    <p:sldId id="2532" r:id="rId22"/>
    <p:sldId id="2531" r:id="rId23"/>
    <p:sldId id="2537" r:id="rId24"/>
    <p:sldId id="2536" r:id="rId25"/>
    <p:sldId id="259" r:id="rId26"/>
    <p:sldId id="260" r:id="rId27"/>
    <p:sldId id="261" r:id="rId28"/>
    <p:sldId id="262" r:id="rId29"/>
    <p:sldId id="263" r:id="rId30"/>
    <p:sldId id="264" r:id="rId31"/>
    <p:sldId id="265" r:id="rId32"/>
    <p:sldId id="266" r:id="rId33"/>
    <p:sldId id="267" r:id="rId34"/>
    <p:sldId id="2538" r:id="rId35"/>
    <p:sldId id="2528" r:id="rId36"/>
    <p:sldId id="268" r:id="rId37"/>
    <p:sldId id="2518" r:id="rId38"/>
    <p:sldId id="2544" r:id="rId39"/>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p:cViewPr varScale="1">
        <p:scale>
          <a:sx n="68" d="100"/>
          <a:sy n="68" d="100"/>
        </p:scale>
        <p:origin x="608" y="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CA" dirty="0"/>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FEF4C4BC-345E-48E8-A468-E4F5D90A708B}" type="datetimeFigureOut">
              <a:rPr lang="en-CA" smtClean="0"/>
              <a:t>2023-05-29</a:t>
            </a:fld>
            <a:endParaRPr lang="en-CA"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CA" dirty="0"/>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CA" dirty="0"/>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030E89E1-074B-4D8B-8A7D-5A9A5282220D}" type="slidenum">
              <a:rPr lang="en-CA" smtClean="0"/>
              <a:t>‹#›</a:t>
            </a:fld>
            <a:endParaRPr lang="en-CA" dirty="0"/>
          </a:p>
        </p:txBody>
      </p:sp>
    </p:spTree>
    <p:extLst>
      <p:ext uri="{BB962C8B-B14F-4D97-AF65-F5344CB8AC3E}">
        <p14:creationId xmlns:p14="http://schemas.microsoft.com/office/powerpoint/2010/main" val="529471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7212E-4CDC-151E-949A-707F0113DC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4E393127-CFDA-957E-163B-EE97E86AD0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61E88D8B-EECE-E065-558C-B299325978AB}"/>
              </a:ext>
            </a:extLst>
          </p:cNvPr>
          <p:cNvSpPr>
            <a:spLocks noGrp="1"/>
          </p:cNvSpPr>
          <p:nvPr>
            <p:ph type="dt" sz="half" idx="10"/>
          </p:nvPr>
        </p:nvSpPr>
        <p:spPr/>
        <p:txBody>
          <a:bodyPr/>
          <a:lstStyle/>
          <a:p>
            <a:endParaRPr lang="en-CA" dirty="0"/>
          </a:p>
        </p:txBody>
      </p:sp>
      <p:sp>
        <p:nvSpPr>
          <p:cNvPr id="5" name="Footer Placeholder 4">
            <a:extLst>
              <a:ext uri="{FF2B5EF4-FFF2-40B4-BE49-F238E27FC236}">
                <a16:creationId xmlns:a16="http://schemas.microsoft.com/office/drawing/2014/main" id="{307D11F6-B5ED-E8E0-B1FF-8C63DBF18397}"/>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403D14FE-B367-F61F-1262-FB687041BAF9}"/>
              </a:ext>
            </a:extLst>
          </p:cNvPr>
          <p:cNvSpPr>
            <a:spLocks noGrp="1"/>
          </p:cNvSpPr>
          <p:nvPr>
            <p:ph type="sldNum" sz="quarter" idx="12"/>
          </p:nvPr>
        </p:nvSpPr>
        <p:spPr/>
        <p:txBody>
          <a:bodyPr/>
          <a:lstStyle/>
          <a:p>
            <a:fld id="{420B3E01-37BA-46D0-A3E1-122939C9580B}" type="slidenum">
              <a:rPr lang="en-CA" smtClean="0"/>
              <a:t>‹#›</a:t>
            </a:fld>
            <a:endParaRPr lang="en-CA" dirty="0"/>
          </a:p>
        </p:txBody>
      </p:sp>
    </p:spTree>
    <p:extLst>
      <p:ext uri="{BB962C8B-B14F-4D97-AF65-F5344CB8AC3E}">
        <p14:creationId xmlns:p14="http://schemas.microsoft.com/office/powerpoint/2010/main" val="33655264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77DB1-3366-8BB8-ED48-BF0769675D1D}"/>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CD2BA1EA-3301-E816-9F98-2FCD3541B44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1B616A10-43AF-BB97-F684-C4EBD28E7B4D}"/>
              </a:ext>
            </a:extLst>
          </p:cNvPr>
          <p:cNvSpPr>
            <a:spLocks noGrp="1"/>
          </p:cNvSpPr>
          <p:nvPr>
            <p:ph type="dt" sz="half" idx="10"/>
          </p:nvPr>
        </p:nvSpPr>
        <p:spPr/>
        <p:txBody>
          <a:bodyPr/>
          <a:lstStyle/>
          <a:p>
            <a:endParaRPr lang="en-CA" dirty="0"/>
          </a:p>
        </p:txBody>
      </p:sp>
      <p:sp>
        <p:nvSpPr>
          <p:cNvPr id="5" name="Footer Placeholder 4">
            <a:extLst>
              <a:ext uri="{FF2B5EF4-FFF2-40B4-BE49-F238E27FC236}">
                <a16:creationId xmlns:a16="http://schemas.microsoft.com/office/drawing/2014/main" id="{8DC3BA6E-50DA-8955-9CB7-3752176C7AF6}"/>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301CAA5D-EE2C-E6E3-C0B4-0544906E59E6}"/>
              </a:ext>
            </a:extLst>
          </p:cNvPr>
          <p:cNvSpPr>
            <a:spLocks noGrp="1"/>
          </p:cNvSpPr>
          <p:nvPr>
            <p:ph type="sldNum" sz="quarter" idx="12"/>
          </p:nvPr>
        </p:nvSpPr>
        <p:spPr/>
        <p:txBody>
          <a:bodyPr/>
          <a:lstStyle/>
          <a:p>
            <a:fld id="{420B3E01-37BA-46D0-A3E1-122939C9580B}" type="slidenum">
              <a:rPr lang="en-CA" smtClean="0"/>
              <a:t>‹#›</a:t>
            </a:fld>
            <a:endParaRPr lang="en-CA" dirty="0"/>
          </a:p>
        </p:txBody>
      </p:sp>
    </p:spTree>
    <p:extLst>
      <p:ext uri="{BB962C8B-B14F-4D97-AF65-F5344CB8AC3E}">
        <p14:creationId xmlns:p14="http://schemas.microsoft.com/office/powerpoint/2010/main" val="2878200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CFF307-59DF-3976-024A-5A1F6A623B5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9F3A505D-B8C0-A74A-68FB-10546248228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7507869A-E881-4193-ABA0-FC0ED1ECE3F9}"/>
              </a:ext>
            </a:extLst>
          </p:cNvPr>
          <p:cNvSpPr>
            <a:spLocks noGrp="1"/>
          </p:cNvSpPr>
          <p:nvPr>
            <p:ph type="dt" sz="half" idx="10"/>
          </p:nvPr>
        </p:nvSpPr>
        <p:spPr/>
        <p:txBody>
          <a:bodyPr/>
          <a:lstStyle/>
          <a:p>
            <a:endParaRPr lang="en-CA" dirty="0"/>
          </a:p>
        </p:txBody>
      </p:sp>
      <p:sp>
        <p:nvSpPr>
          <p:cNvPr id="5" name="Footer Placeholder 4">
            <a:extLst>
              <a:ext uri="{FF2B5EF4-FFF2-40B4-BE49-F238E27FC236}">
                <a16:creationId xmlns:a16="http://schemas.microsoft.com/office/drawing/2014/main" id="{C0DDA5E4-D964-5A2D-6CEF-465BBBB4108C}"/>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03C23BEE-A7C5-4050-B369-1DBB2535C2B6}"/>
              </a:ext>
            </a:extLst>
          </p:cNvPr>
          <p:cNvSpPr>
            <a:spLocks noGrp="1"/>
          </p:cNvSpPr>
          <p:nvPr>
            <p:ph type="sldNum" sz="quarter" idx="12"/>
          </p:nvPr>
        </p:nvSpPr>
        <p:spPr/>
        <p:txBody>
          <a:bodyPr/>
          <a:lstStyle/>
          <a:p>
            <a:fld id="{420B3E01-37BA-46D0-A3E1-122939C9580B}" type="slidenum">
              <a:rPr lang="en-CA" smtClean="0"/>
              <a:t>‹#›</a:t>
            </a:fld>
            <a:endParaRPr lang="en-CA" dirty="0"/>
          </a:p>
        </p:txBody>
      </p:sp>
    </p:spTree>
    <p:extLst>
      <p:ext uri="{BB962C8B-B14F-4D97-AF65-F5344CB8AC3E}">
        <p14:creationId xmlns:p14="http://schemas.microsoft.com/office/powerpoint/2010/main" val="13115767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3"/>
          <p:cNvSpPr>
            <a:spLocks noGrp="1"/>
          </p:cNvSpPr>
          <p:nvPr>
            <p:ph type="sldNum" sz="quarter" idx="10"/>
          </p:nvPr>
        </p:nvSpPr>
        <p:spPr/>
        <p:txBody>
          <a:bodyPr/>
          <a:lstStyle>
            <a:lvl1pPr>
              <a:defRPr smtClean="0"/>
            </a:lvl1pPr>
          </a:lstStyle>
          <a:p>
            <a:pPr>
              <a:defRPr/>
            </a:pPr>
            <a:fld id="{5A85B04F-6E21-4B8E-AA3C-7B5F5CB44AF8}" type="slidenum">
              <a:rPr lang="en-US"/>
              <a:pPr>
                <a:defRPr/>
              </a:pPr>
              <a:t>‹#›</a:t>
            </a:fld>
            <a:endParaRPr lang="en-US" dirty="0"/>
          </a:p>
        </p:txBody>
      </p:sp>
    </p:spTree>
    <p:extLst>
      <p:ext uri="{BB962C8B-B14F-4D97-AF65-F5344CB8AC3E}">
        <p14:creationId xmlns:p14="http://schemas.microsoft.com/office/powerpoint/2010/main" val="22136229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FCAA1F30-63CE-4EB5-9081-5182E55C69C6}" type="slidenum">
              <a:rPr lang="en-US"/>
              <a:pPr>
                <a:defRPr/>
              </a:pPr>
              <a:t>‹#›</a:t>
            </a:fld>
            <a:endParaRPr lang="en-US" dirty="0"/>
          </a:p>
        </p:txBody>
      </p:sp>
    </p:spTree>
    <p:extLst>
      <p:ext uri="{BB962C8B-B14F-4D97-AF65-F5344CB8AC3E}">
        <p14:creationId xmlns:p14="http://schemas.microsoft.com/office/powerpoint/2010/main" val="34788804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smtClean="0"/>
            </a:lvl1pPr>
          </a:lstStyle>
          <a:p>
            <a:pPr>
              <a:defRPr/>
            </a:pPr>
            <a:fld id="{4BB8BC34-AA93-41A8-9725-1B5885767581}" type="slidenum">
              <a:rPr lang="en-US"/>
              <a:pPr>
                <a:defRPr/>
              </a:pPr>
              <a:t>‹#›</a:t>
            </a:fld>
            <a:endParaRPr lang="en-US" dirty="0"/>
          </a:p>
        </p:txBody>
      </p:sp>
    </p:spTree>
    <p:extLst>
      <p:ext uri="{BB962C8B-B14F-4D97-AF65-F5344CB8AC3E}">
        <p14:creationId xmlns:p14="http://schemas.microsoft.com/office/powerpoint/2010/main" val="27908992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smtClean="0"/>
            </a:lvl1pPr>
          </a:lstStyle>
          <a:p>
            <a:pPr>
              <a:defRPr/>
            </a:pPr>
            <a:fld id="{8CB202C2-E6E2-4187-9ECD-51D8D35004CF}" type="slidenum">
              <a:rPr lang="en-US"/>
              <a:pPr>
                <a:defRPr/>
              </a:pPr>
              <a:t>‹#›</a:t>
            </a:fld>
            <a:endParaRPr lang="en-US" dirty="0"/>
          </a:p>
        </p:txBody>
      </p:sp>
    </p:spTree>
    <p:extLst>
      <p:ext uri="{BB962C8B-B14F-4D97-AF65-F5344CB8AC3E}">
        <p14:creationId xmlns:p14="http://schemas.microsoft.com/office/powerpoint/2010/main" val="39074103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smtClean="0"/>
            </a:lvl1pPr>
          </a:lstStyle>
          <a:p>
            <a:pPr>
              <a:defRPr/>
            </a:pPr>
            <a:fld id="{6FA8E048-7386-4940-B557-FDA38152E690}" type="slidenum">
              <a:rPr lang="en-US"/>
              <a:pPr>
                <a:defRPr/>
              </a:pPr>
              <a:t>‹#›</a:t>
            </a:fld>
            <a:endParaRPr lang="en-US" dirty="0"/>
          </a:p>
        </p:txBody>
      </p:sp>
    </p:spTree>
    <p:extLst>
      <p:ext uri="{BB962C8B-B14F-4D97-AF65-F5344CB8AC3E}">
        <p14:creationId xmlns:p14="http://schemas.microsoft.com/office/powerpoint/2010/main" val="37286202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smtClean="0"/>
            </a:lvl1pPr>
          </a:lstStyle>
          <a:p>
            <a:pPr>
              <a:defRPr/>
            </a:pPr>
            <a:fld id="{B241686D-4F05-4BE4-BF40-853214A757A5}" type="slidenum">
              <a:rPr lang="en-US"/>
              <a:pPr>
                <a:defRPr/>
              </a:pPr>
              <a:t>‹#›</a:t>
            </a:fld>
            <a:endParaRPr lang="en-US" dirty="0"/>
          </a:p>
        </p:txBody>
      </p:sp>
    </p:spTree>
    <p:extLst>
      <p:ext uri="{BB962C8B-B14F-4D97-AF65-F5344CB8AC3E}">
        <p14:creationId xmlns:p14="http://schemas.microsoft.com/office/powerpoint/2010/main" val="34221668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pPr>
              <a:defRPr/>
            </a:pPr>
            <a:fld id="{9CA6E9AF-089B-43A1-BDE2-B5B431EBB1B2}" type="slidenum">
              <a:rPr lang="en-US"/>
              <a:pPr>
                <a:defRPr/>
              </a:pPr>
              <a:t>‹#›</a:t>
            </a:fld>
            <a:endParaRPr lang="en-US" dirty="0"/>
          </a:p>
        </p:txBody>
      </p:sp>
    </p:spTree>
    <p:extLst>
      <p:ext uri="{BB962C8B-B14F-4D97-AF65-F5344CB8AC3E}">
        <p14:creationId xmlns:p14="http://schemas.microsoft.com/office/powerpoint/2010/main" val="10256170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A5394FD4-9FCF-41A9-8EAE-CEC103987CF7}" type="slidenum">
              <a:rPr lang="en-US"/>
              <a:pPr>
                <a:defRPr/>
              </a:pPr>
              <a:t>‹#›</a:t>
            </a:fld>
            <a:endParaRPr lang="en-US" dirty="0"/>
          </a:p>
        </p:txBody>
      </p:sp>
    </p:spTree>
    <p:extLst>
      <p:ext uri="{BB962C8B-B14F-4D97-AF65-F5344CB8AC3E}">
        <p14:creationId xmlns:p14="http://schemas.microsoft.com/office/powerpoint/2010/main" val="4133378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ADE81-7279-B0F6-510D-8C48F800DD33}"/>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4CCE9601-7E6F-84F2-5EF3-FCFED2A40F2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323558C-3864-0036-0CA9-430B6694DDE2}"/>
              </a:ext>
            </a:extLst>
          </p:cNvPr>
          <p:cNvSpPr>
            <a:spLocks noGrp="1"/>
          </p:cNvSpPr>
          <p:nvPr>
            <p:ph type="dt" sz="half" idx="10"/>
          </p:nvPr>
        </p:nvSpPr>
        <p:spPr/>
        <p:txBody>
          <a:bodyPr/>
          <a:lstStyle/>
          <a:p>
            <a:endParaRPr lang="en-CA" dirty="0"/>
          </a:p>
        </p:txBody>
      </p:sp>
      <p:sp>
        <p:nvSpPr>
          <p:cNvPr id="5" name="Footer Placeholder 4">
            <a:extLst>
              <a:ext uri="{FF2B5EF4-FFF2-40B4-BE49-F238E27FC236}">
                <a16:creationId xmlns:a16="http://schemas.microsoft.com/office/drawing/2014/main" id="{13AF5963-E1E1-6B22-9275-3DE8E56C3F29}"/>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E1C38AF7-204C-B564-DAE4-EB918EF79D1F}"/>
              </a:ext>
            </a:extLst>
          </p:cNvPr>
          <p:cNvSpPr>
            <a:spLocks noGrp="1"/>
          </p:cNvSpPr>
          <p:nvPr>
            <p:ph type="sldNum" sz="quarter" idx="12"/>
          </p:nvPr>
        </p:nvSpPr>
        <p:spPr/>
        <p:txBody>
          <a:bodyPr/>
          <a:lstStyle/>
          <a:p>
            <a:fld id="{420B3E01-37BA-46D0-A3E1-122939C9580B}" type="slidenum">
              <a:rPr lang="en-CA" smtClean="0"/>
              <a:t>‹#›</a:t>
            </a:fld>
            <a:endParaRPr lang="en-CA" dirty="0"/>
          </a:p>
        </p:txBody>
      </p:sp>
    </p:spTree>
    <p:extLst>
      <p:ext uri="{BB962C8B-B14F-4D97-AF65-F5344CB8AC3E}">
        <p14:creationId xmlns:p14="http://schemas.microsoft.com/office/powerpoint/2010/main" val="18238287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52DFEFDC-4FA8-4D6B-A6F6-10DF6C4D3485}" type="slidenum">
              <a:rPr lang="en-US"/>
              <a:pPr>
                <a:defRPr/>
              </a:pPr>
              <a:t>‹#›</a:t>
            </a:fld>
            <a:endParaRPr lang="en-US" dirty="0"/>
          </a:p>
        </p:txBody>
      </p:sp>
    </p:spTree>
    <p:extLst>
      <p:ext uri="{BB962C8B-B14F-4D97-AF65-F5344CB8AC3E}">
        <p14:creationId xmlns:p14="http://schemas.microsoft.com/office/powerpoint/2010/main" val="40495647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A90D017A-95C2-46FF-827C-7BB3AF5B7CE1}" type="slidenum">
              <a:rPr lang="en-US"/>
              <a:pPr>
                <a:defRPr/>
              </a:pPr>
              <a:t>‹#›</a:t>
            </a:fld>
            <a:endParaRPr lang="en-US" dirty="0"/>
          </a:p>
        </p:txBody>
      </p:sp>
    </p:spTree>
    <p:extLst>
      <p:ext uri="{BB962C8B-B14F-4D97-AF65-F5344CB8AC3E}">
        <p14:creationId xmlns:p14="http://schemas.microsoft.com/office/powerpoint/2010/main" val="29168865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69AFDE74-3A86-4B0B-9462-6B8C0EB6339F}" type="slidenum">
              <a:rPr lang="en-US"/>
              <a:pPr>
                <a:defRPr/>
              </a:pPr>
              <a:t>‹#›</a:t>
            </a:fld>
            <a:endParaRPr lang="en-US" dirty="0"/>
          </a:p>
        </p:txBody>
      </p:sp>
    </p:spTree>
    <p:extLst>
      <p:ext uri="{BB962C8B-B14F-4D97-AF65-F5344CB8AC3E}">
        <p14:creationId xmlns:p14="http://schemas.microsoft.com/office/powerpoint/2010/main" val="3637601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56AD4-3801-446C-8C68-CE6E9E2FDD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D384FA92-821A-97A1-5BDE-607086F28F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AE8FB5-FB67-22B6-74B6-768B7880DB8A}"/>
              </a:ext>
            </a:extLst>
          </p:cNvPr>
          <p:cNvSpPr>
            <a:spLocks noGrp="1"/>
          </p:cNvSpPr>
          <p:nvPr>
            <p:ph type="dt" sz="half" idx="10"/>
          </p:nvPr>
        </p:nvSpPr>
        <p:spPr/>
        <p:txBody>
          <a:bodyPr/>
          <a:lstStyle/>
          <a:p>
            <a:endParaRPr lang="en-CA" dirty="0"/>
          </a:p>
        </p:txBody>
      </p:sp>
      <p:sp>
        <p:nvSpPr>
          <p:cNvPr id="5" name="Footer Placeholder 4">
            <a:extLst>
              <a:ext uri="{FF2B5EF4-FFF2-40B4-BE49-F238E27FC236}">
                <a16:creationId xmlns:a16="http://schemas.microsoft.com/office/drawing/2014/main" id="{109B4BAA-53B7-D33F-2BF9-C438209FE879}"/>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98DD8F62-2BC0-FF72-1A13-6B6D7186A73B}"/>
              </a:ext>
            </a:extLst>
          </p:cNvPr>
          <p:cNvSpPr>
            <a:spLocks noGrp="1"/>
          </p:cNvSpPr>
          <p:nvPr>
            <p:ph type="sldNum" sz="quarter" idx="12"/>
          </p:nvPr>
        </p:nvSpPr>
        <p:spPr/>
        <p:txBody>
          <a:bodyPr/>
          <a:lstStyle/>
          <a:p>
            <a:fld id="{420B3E01-37BA-46D0-A3E1-122939C9580B}" type="slidenum">
              <a:rPr lang="en-CA" smtClean="0"/>
              <a:t>‹#›</a:t>
            </a:fld>
            <a:endParaRPr lang="en-CA" dirty="0"/>
          </a:p>
        </p:txBody>
      </p:sp>
    </p:spTree>
    <p:extLst>
      <p:ext uri="{BB962C8B-B14F-4D97-AF65-F5344CB8AC3E}">
        <p14:creationId xmlns:p14="http://schemas.microsoft.com/office/powerpoint/2010/main" val="17982121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489A8-83AA-6667-2D00-D677089601F9}"/>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2F4F403D-06CE-1001-2E07-F87C442B6A7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D6E7012A-8589-818C-3317-2D922D32BFB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4070BA43-DCE3-168A-B546-7016D77B46CE}"/>
              </a:ext>
            </a:extLst>
          </p:cNvPr>
          <p:cNvSpPr>
            <a:spLocks noGrp="1"/>
          </p:cNvSpPr>
          <p:nvPr>
            <p:ph type="dt" sz="half" idx="10"/>
          </p:nvPr>
        </p:nvSpPr>
        <p:spPr/>
        <p:txBody>
          <a:bodyPr/>
          <a:lstStyle/>
          <a:p>
            <a:endParaRPr lang="en-CA" dirty="0"/>
          </a:p>
        </p:txBody>
      </p:sp>
      <p:sp>
        <p:nvSpPr>
          <p:cNvPr id="6" name="Footer Placeholder 5">
            <a:extLst>
              <a:ext uri="{FF2B5EF4-FFF2-40B4-BE49-F238E27FC236}">
                <a16:creationId xmlns:a16="http://schemas.microsoft.com/office/drawing/2014/main" id="{117E2822-47DF-1D5B-EF1A-03B983C660A8}"/>
              </a:ext>
            </a:extLst>
          </p:cNvPr>
          <p:cNvSpPr>
            <a:spLocks noGrp="1"/>
          </p:cNvSpPr>
          <p:nvPr>
            <p:ph type="ftr" sz="quarter" idx="11"/>
          </p:nvPr>
        </p:nvSpPr>
        <p:spPr/>
        <p:txBody>
          <a:bodyPr/>
          <a:lstStyle/>
          <a:p>
            <a:endParaRPr lang="en-CA" dirty="0"/>
          </a:p>
        </p:txBody>
      </p:sp>
      <p:sp>
        <p:nvSpPr>
          <p:cNvPr id="7" name="Slide Number Placeholder 6">
            <a:extLst>
              <a:ext uri="{FF2B5EF4-FFF2-40B4-BE49-F238E27FC236}">
                <a16:creationId xmlns:a16="http://schemas.microsoft.com/office/drawing/2014/main" id="{4DBCF69E-CC02-D592-2EAE-92E74F1E68B9}"/>
              </a:ext>
            </a:extLst>
          </p:cNvPr>
          <p:cNvSpPr>
            <a:spLocks noGrp="1"/>
          </p:cNvSpPr>
          <p:nvPr>
            <p:ph type="sldNum" sz="quarter" idx="12"/>
          </p:nvPr>
        </p:nvSpPr>
        <p:spPr/>
        <p:txBody>
          <a:bodyPr/>
          <a:lstStyle/>
          <a:p>
            <a:fld id="{420B3E01-37BA-46D0-A3E1-122939C9580B}" type="slidenum">
              <a:rPr lang="en-CA" smtClean="0"/>
              <a:t>‹#›</a:t>
            </a:fld>
            <a:endParaRPr lang="en-CA" dirty="0"/>
          </a:p>
        </p:txBody>
      </p:sp>
    </p:spTree>
    <p:extLst>
      <p:ext uri="{BB962C8B-B14F-4D97-AF65-F5344CB8AC3E}">
        <p14:creationId xmlns:p14="http://schemas.microsoft.com/office/powerpoint/2010/main" val="10986695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E4169-98A2-FE27-49E0-A8A4A13055AF}"/>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DED31F94-B5CC-AFC3-3EB8-D3BF728FD4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E3AFD5-CAEF-BB3F-5305-134A84C9EE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4F49DCA8-F9D1-01DA-54D9-669A8F90A9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0F4BED2-0A31-92F1-69D9-1D8373F03EF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A2C14A54-C866-DA18-B1AB-653F906785BB}"/>
              </a:ext>
            </a:extLst>
          </p:cNvPr>
          <p:cNvSpPr>
            <a:spLocks noGrp="1"/>
          </p:cNvSpPr>
          <p:nvPr>
            <p:ph type="dt" sz="half" idx="10"/>
          </p:nvPr>
        </p:nvSpPr>
        <p:spPr/>
        <p:txBody>
          <a:bodyPr/>
          <a:lstStyle/>
          <a:p>
            <a:endParaRPr lang="en-CA" dirty="0"/>
          </a:p>
        </p:txBody>
      </p:sp>
      <p:sp>
        <p:nvSpPr>
          <p:cNvPr id="8" name="Footer Placeholder 7">
            <a:extLst>
              <a:ext uri="{FF2B5EF4-FFF2-40B4-BE49-F238E27FC236}">
                <a16:creationId xmlns:a16="http://schemas.microsoft.com/office/drawing/2014/main" id="{0909ACA2-5191-6FFC-54A9-DD961A162FCF}"/>
              </a:ext>
            </a:extLst>
          </p:cNvPr>
          <p:cNvSpPr>
            <a:spLocks noGrp="1"/>
          </p:cNvSpPr>
          <p:nvPr>
            <p:ph type="ftr" sz="quarter" idx="11"/>
          </p:nvPr>
        </p:nvSpPr>
        <p:spPr/>
        <p:txBody>
          <a:bodyPr/>
          <a:lstStyle/>
          <a:p>
            <a:endParaRPr lang="en-CA" dirty="0"/>
          </a:p>
        </p:txBody>
      </p:sp>
      <p:sp>
        <p:nvSpPr>
          <p:cNvPr id="9" name="Slide Number Placeholder 8">
            <a:extLst>
              <a:ext uri="{FF2B5EF4-FFF2-40B4-BE49-F238E27FC236}">
                <a16:creationId xmlns:a16="http://schemas.microsoft.com/office/drawing/2014/main" id="{1DEFF668-D3B6-5E08-8EFF-7B2156A94C3D}"/>
              </a:ext>
            </a:extLst>
          </p:cNvPr>
          <p:cNvSpPr>
            <a:spLocks noGrp="1"/>
          </p:cNvSpPr>
          <p:nvPr>
            <p:ph type="sldNum" sz="quarter" idx="12"/>
          </p:nvPr>
        </p:nvSpPr>
        <p:spPr/>
        <p:txBody>
          <a:bodyPr/>
          <a:lstStyle/>
          <a:p>
            <a:fld id="{420B3E01-37BA-46D0-A3E1-122939C9580B}" type="slidenum">
              <a:rPr lang="en-CA" smtClean="0"/>
              <a:t>‹#›</a:t>
            </a:fld>
            <a:endParaRPr lang="en-CA" dirty="0"/>
          </a:p>
        </p:txBody>
      </p:sp>
    </p:spTree>
    <p:extLst>
      <p:ext uri="{BB962C8B-B14F-4D97-AF65-F5344CB8AC3E}">
        <p14:creationId xmlns:p14="http://schemas.microsoft.com/office/powerpoint/2010/main" val="37264398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20B67-7CAA-2EE7-EC0C-34164FB29AEA}"/>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47D9D9CA-94C0-6FA4-5F53-5D8B867422E0}"/>
              </a:ext>
            </a:extLst>
          </p:cNvPr>
          <p:cNvSpPr>
            <a:spLocks noGrp="1"/>
          </p:cNvSpPr>
          <p:nvPr>
            <p:ph type="dt" sz="half" idx="10"/>
          </p:nvPr>
        </p:nvSpPr>
        <p:spPr/>
        <p:txBody>
          <a:bodyPr/>
          <a:lstStyle/>
          <a:p>
            <a:endParaRPr lang="en-CA" dirty="0"/>
          </a:p>
        </p:txBody>
      </p:sp>
      <p:sp>
        <p:nvSpPr>
          <p:cNvPr id="4" name="Footer Placeholder 3">
            <a:extLst>
              <a:ext uri="{FF2B5EF4-FFF2-40B4-BE49-F238E27FC236}">
                <a16:creationId xmlns:a16="http://schemas.microsoft.com/office/drawing/2014/main" id="{9F0AACEE-1B7E-A192-5ED5-F5EE3D8EE08E}"/>
              </a:ext>
            </a:extLst>
          </p:cNvPr>
          <p:cNvSpPr>
            <a:spLocks noGrp="1"/>
          </p:cNvSpPr>
          <p:nvPr>
            <p:ph type="ftr" sz="quarter" idx="11"/>
          </p:nvPr>
        </p:nvSpPr>
        <p:spPr/>
        <p:txBody>
          <a:bodyPr/>
          <a:lstStyle/>
          <a:p>
            <a:endParaRPr lang="en-CA" dirty="0"/>
          </a:p>
        </p:txBody>
      </p:sp>
      <p:sp>
        <p:nvSpPr>
          <p:cNvPr id="5" name="Slide Number Placeholder 4">
            <a:extLst>
              <a:ext uri="{FF2B5EF4-FFF2-40B4-BE49-F238E27FC236}">
                <a16:creationId xmlns:a16="http://schemas.microsoft.com/office/drawing/2014/main" id="{89EB5E6A-00D8-F44B-156A-31E6502EC552}"/>
              </a:ext>
            </a:extLst>
          </p:cNvPr>
          <p:cNvSpPr>
            <a:spLocks noGrp="1"/>
          </p:cNvSpPr>
          <p:nvPr>
            <p:ph type="sldNum" sz="quarter" idx="12"/>
          </p:nvPr>
        </p:nvSpPr>
        <p:spPr/>
        <p:txBody>
          <a:bodyPr/>
          <a:lstStyle/>
          <a:p>
            <a:fld id="{420B3E01-37BA-46D0-A3E1-122939C9580B}" type="slidenum">
              <a:rPr lang="en-CA" smtClean="0"/>
              <a:t>‹#›</a:t>
            </a:fld>
            <a:endParaRPr lang="en-CA" dirty="0"/>
          </a:p>
        </p:txBody>
      </p:sp>
    </p:spTree>
    <p:extLst>
      <p:ext uri="{BB962C8B-B14F-4D97-AF65-F5344CB8AC3E}">
        <p14:creationId xmlns:p14="http://schemas.microsoft.com/office/powerpoint/2010/main" val="30235477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639763-3C77-5DCD-86FF-6C30695A1DBD}"/>
              </a:ext>
            </a:extLst>
          </p:cNvPr>
          <p:cNvSpPr>
            <a:spLocks noGrp="1"/>
          </p:cNvSpPr>
          <p:nvPr>
            <p:ph type="dt" sz="half" idx="10"/>
          </p:nvPr>
        </p:nvSpPr>
        <p:spPr/>
        <p:txBody>
          <a:bodyPr/>
          <a:lstStyle/>
          <a:p>
            <a:endParaRPr lang="en-CA" dirty="0"/>
          </a:p>
        </p:txBody>
      </p:sp>
      <p:sp>
        <p:nvSpPr>
          <p:cNvPr id="3" name="Footer Placeholder 2">
            <a:extLst>
              <a:ext uri="{FF2B5EF4-FFF2-40B4-BE49-F238E27FC236}">
                <a16:creationId xmlns:a16="http://schemas.microsoft.com/office/drawing/2014/main" id="{B4237A59-5C31-56A5-0187-914F0A4624F6}"/>
              </a:ext>
            </a:extLst>
          </p:cNvPr>
          <p:cNvSpPr>
            <a:spLocks noGrp="1"/>
          </p:cNvSpPr>
          <p:nvPr>
            <p:ph type="ftr" sz="quarter" idx="11"/>
          </p:nvPr>
        </p:nvSpPr>
        <p:spPr/>
        <p:txBody>
          <a:bodyPr/>
          <a:lstStyle/>
          <a:p>
            <a:endParaRPr lang="en-CA" dirty="0"/>
          </a:p>
        </p:txBody>
      </p:sp>
      <p:sp>
        <p:nvSpPr>
          <p:cNvPr id="4" name="Slide Number Placeholder 3">
            <a:extLst>
              <a:ext uri="{FF2B5EF4-FFF2-40B4-BE49-F238E27FC236}">
                <a16:creationId xmlns:a16="http://schemas.microsoft.com/office/drawing/2014/main" id="{C98D2F05-8884-C7C0-CB9A-9B76DE47978B}"/>
              </a:ext>
            </a:extLst>
          </p:cNvPr>
          <p:cNvSpPr>
            <a:spLocks noGrp="1"/>
          </p:cNvSpPr>
          <p:nvPr>
            <p:ph type="sldNum" sz="quarter" idx="12"/>
          </p:nvPr>
        </p:nvSpPr>
        <p:spPr/>
        <p:txBody>
          <a:bodyPr/>
          <a:lstStyle/>
          <a:p>
            <a:fld id="{420B3E01-37BA-46D0-A3E1-122939C9580B}" type="slidenum">
              <a:rPr lang="en-CA" smtClean="0"/>
              <a:t>‹#›</a:t>
            </a:fld>
            <a:endParaRPr lang="en-CA" dirty="0"/>
          </a:p>
        </p:txBody>
      </p:sp>
    </p:spTree>
    <p:extLst>
      <p:ext uri="{BB962C8B-B14F-4D97-AF65-F5344CB8AC3E}">
        <p14:creationId xmlns:p14="http://schemas.microsoft.com/office/powerpoint/2010/main" val="12005295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B4441-ADF8-48D9-E2BB-6BE35AD8A4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5733F0E4-ACF0-4FF0-53AF-70DCC67326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72BD7A04-777B-1D62-8D71-33CF8E64E2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5465A2-96D2-7503-46A2-97F987B9B2D1}"/>
              </a:ext>
            </a:extLst>
          </p:cNvPr>
          <p:cNvSpPr>
            <a:spLocks noGrp="1"/>
          </p:cNvSpPr>
          <p:nvPr>
            <p:ph type="dt" sz="half" idx="10"/>
          </p:nvPr>
        </p:nvSpPr>
        <p:spPr/>
        <p:txBody>
          <a:bodyPr/>
          <a:lstStyle/>
          <a:p>
            <a:endParaRPr lang="en-CA" dirty="0"/>
          </a:p>
        </p:txBody>
      </p:sp>
      <p:sp>
        <p:nvSpPr>
          <p:cNvPr id="6" name="Footer Placeholder 5">
            <a:extLst>
              <a:ext uri="{FF2B5EF4-FFF2-40B4-BE49-F238E27FC236}">
                <a16:creationId xmlns:a16="http://schemas.microsoft.com/office/drawing/2014/main" id="{9A64F19C-46EA-CFC2-6AC6-3DEEA46EA533}"/>
              </a:ext>
            </a:extLst>
          </p:cNvPr>
          <p:cNvSpPr>
            <a:spLocks noGrp="1"/>
          </p:cNvSpPr>
          <p:nvPr>
            <p:ph type="ftr" sz="quarter" idx="11"/>
          </p:nvPr>
        </p:nvSpPr>
        <p:spPr/>
        <p:txBody>
          <a:bodyPr/>
          <a:lstStyle/>
          <a:p>
            <a:endParaRPr lang="en-CA" dirty="0"/>
          </a:p>
        </p:txBody>
      </p:sp>
      <p:sp>
        <p:nvSpPr>
          <p:cNvPr id="7" name="Slide Number Placeholder 6">
            <a:extLst>
              <a:ext uri="{FF2B5EF4-FFF2-40B4-BE49-F238E27FC236}">
                <a16:creationId xmlns:a16="http://schemas.microsoft.com/office/drawing/2014/main" id="{A9CD33D3-26BB-1A32-91A3-28D3DF913AD1}"/>
              </a:ext>
            </a:extLst>
          </p:cNvPr>
          <p:cNvSpPr>
            <a:spLocks noGrp="1"/>
          </p:cNvSpPr>
          <p:nvPr>
            <p:ph type="sldNum" sz="quarter" idx="12"/>
          </p:nvPr>
        </p:nvSpPr>
        <p:spPr/>
        <p:txBody>
          <a:bodyPr/>
          <a:lstStyle/>
          <a:p>
            <a:fld id="{420B3E01-37BA-46D0-A3E1-122939C9580B}" type="slidenum">
              <a:rPr lang="en-CA" smtClean="0"/>
              <a:t>‹#›</a:t>
            </a:fld>
            <a:endParaRPr lang="en-CA" dirty="0"/>
          </a:p>
        </p:txBody>
      </p:sp>
    </p:spTree>
    <p:extLst>
      <p:ext uri="{BB962C8B-B14F-4D97-AF65-F5344CB8AC3E}">
        <p14:creationId xmlns:p14="http://schemas.microsoft.com/office/powerpoint/2010/main" val="4987654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C9528-7CC3-288D-074D-91E1DF9450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FB3BFB51-DF75-D1F7-594E-3245E08CED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4" name="Text Placeholder 3">
            <a:extLst>
              <a:ext uri="{FF2B5EF4-FFF2-40B4-BE49-F238E27FC236}">
                <a16:creationId xmlns:a16="http://schemas.microsoft.com/office/drawing/2014/main" id="{6D1FC73B-9297-3972-CDB9-517F0033C9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1A0AA5-FA46-18C1-9FF4-5A1F7F02E29F}"/>
              </a:ext>
            </a:extLst>
          </p:cNvPr>
          <p:cNvSpPr>
            <a:spLocks noGrp="1"/>
          </p:cNvSpPr>
          <p:nvPr>
            <p:ph type="dt" sz="half" idx="10"/>
          </p:nvPr>
        </p:nvSpPr>
        <p:spPr/>
        <p:txBody>
          <a:bodyPr/>
          <a:lstStyle/>
          <a:p>
            <a:endParaRPr lang="en-CA" dirty="0"/>
          </a:p>
        </p:txBody>
      </p:sp>
      <p:sp>
        <p:nvSpPr>
          <p:cNvPr id="6" name="Footer Placeholder 5">
            <a:extLst>
              <a:ext uri="{FF2B5EF4-FFF2-40B4-BE49-F238E27FC236}">
                <a16:creationId xmlns:a16="http://schemas.microsoft.com/office/drawing/2014/main" id="{E5EA6A85-71EA-24C8-34B6-53E1CB032618}"/>
              </a:ext>
            </a:extLst>
          </p:cNvPr>
          <p:cNvSpPr>
            <a:spLocks noGrp="1"/>
          </p:cNvSpPr>
          <p:nvPr>
            <p:ph type="ftr" sz="quarter" idx="11"/>
          </p:nvPr>
        </p:nvSpPr>
        <p:spPr/>
        <p:txBody>
          <a:bodyPr/>
          <a:lstStyle/>
          <a:p>
            <a:endParaRPr lang="en-CA" dirty="0"/>
          </a:p>
        </p:txBody>
      </p:sp>
      <p:sp>
        <p:nvSpPr>
          <p:cNvPr id="7" name="Slide Number Placeholder 6">
            <a:extLst>
              <a:ext uri="{FF2B5EF4-FFF2-40B4-BE49-F238E27FC236}">
                <a16:creationId xmlns:a16="http://schemas.microsoft.com/office/drawing/2014/main" id="{4099C7BD-EB74-A68D-B3BE-99BD4F89949D}"/>
              </a:ext>
            </a:extLst>
          </p:cNvPr>
          <p:cNvSpPr>
            <a:spLocks noGrp="1"/>
          </p:cNvSpPr>
          <p:nvPr>
            <p:ph type="sldNum" sz="quarter" idx="12"/>
          </p:nvPr>
        </p:nvSpPr>
        <p:spPr/>
        <p:txBody>
          <a:bodyPr/>
          <a:lstStyle/>
          <a:p>
            <a:fld id="{420B3E01-37BA-46D0-A3E1-122939C9580B}" type="slidenum">
              <a:rPr lang="en-CA" smtClean="0"/>
              <a:t>‹#›</a:t>
            </a:fld>
            <a:endParaRPr lang="en-CA" dirty="0"/>
          </a:p>
        </p:txBody>
      </p:sp>
    </p:spTree>
    <p:extLst>
      <p:ext uri="{BB962C8B-B14F-4D97-AF65-F5344CB8AC3E}">
        <p14:creationId xmlns:p14="http://schemas.microsoft.com/office/powerpoint/2010/main" val="42298082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3B282E-7B80-012C-A7FC-54FCDF53AD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CA287ADB-B4AC-D845-A488-D2705FFCDB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8FCB89EF-8A10-D893-917F-3A6FC29037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CA" dirty="0"/>
          </a:p>
        </p:txBody>
      </p:sp>
      <p:sp>
        <p:nvSpPr>
          <p:cNvPr id="5" name="Footer Placeholder 4">
            <a:extLst>
              <a:ext uri="{FF2B5EF4-FFF2-40B4-BE49-F238E27FC236}">
                <a16:creationId xmlns:a16="http://schemas.microsoft.com/office/drawing/2014/main" id="{8B069D40-C855-1800-5482-9DEC35A89A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dirty="0"/>
          </a:p>
        </p:txBody>
      </p:sp>
      <p:sp>
        <p:nvSpPr>
          <p:cNvPr id="6" name="Slide Number Placeholder 5">
            <a:extLst>
              <a:ext uri="{FF2B5EF4-FFF2-40B4-BE49-F238E27FC236}">
                <a16:creationId xmlns:a16="http://schemas.microsoft.com/office/drawing/2014/main" id="{53EF1B31-0C69-2AFA-A05A-59ECD9FB3A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0B3E01-37BA-46D0-A3E1-122939C9580B}" type="slidenum">
              <a:rPr lang="en-CA" smtClean="0"/>
              <a:t>‹#›</a:t>
            </a:fld>
            <a:endParaRPr lang="en-CA" dirty="0"/>
          </a:p>
        </p:txBody>
      </p:sp>
    </p:spTree>
    <p:extLst>
      <p:ext uri="{BB962C8B-B14F-4D97-AF65-F5344CB8AC3E}">
        <p14:creationId xmlns:p14="http://schemas.microsoft.com/office/powerpoint/2010/main" val="33183568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C:\Users\amillholland\Documents\Canadian Overseas Petroleum Limited\COPL Templates and Logos\COPL Official Logo\Chevron Only\Colour\JPEG\COPLChevronRGBSmall.tif"/>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5943600"/>
            <a:ext cx="2438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00"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6"/>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defRPr>
            </a:lvl1pPr>
          </a:lstStyle>
          <a:p>
            <a:pPr>
              <a:defRPr/>
            </a:pPr>
            <a:fld id="{3249F3FC-9B41-4812-A149-D1D47171D3FD}" type="slidenum">
              <a:rPr lang="en-US"/>
              <a:pPr>
                <a:defRPr/>
              </a:pPr>
              <a:t>‹#›</a:t>
            </a:fld>
            <a:endParaRPr lang="en-US" dirty="0"/>
          </a:p>
        </p:txBody>
      </p:sp>
    </p:spTree>
    <p:extLst>
      <p:ext uri="{BB962C8B-B14F-4D97-AF65-F5344CB8AC3E}">
        <p14:creationId xmlns:p14="http://schemas.microsoft.com/office/powerpoint/2010/main" val="5625426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rtl="0" fontAlgn="base">
        <a:spcBef>
          <a:spcPct val="0"/>
        </a:spcBef>
        <a:spcAft>
          <a:spcPct val="0"/>
        </a:spcAft>
        <a:defRPr sz="44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a:solidFill>
            <a:schemeClr val="tx1"/>
          </a:solidFill>
          <a:latin typeface="+mn-lt"/>
        </a:defRPr>
      </a:lvl2pPr>
      <a:lvl3pPr marL="1143000" indent="-228600" algn="l" rtl="0" fontAlgn="base">
        <a:spcBef>
          <a:spcPct val="20000"/>
        </a:spcBef>
        <a:spcAft>
          <a:spcPct val="0"/>
        </a:spcAft>
        <a:buFont typeface="Arial" pitchFamily="34" charset="0"/>
        <a:buChar char="•"/>
        <a:defRPr sz="2400">
          <a:solidFill>
            <a:schemeClr val="tx1"/>
          </a:solidFill>
          <a:latin typeface="+mn-lt"/>
        </a:defRPr>
      </a:lvl3pPr>
      <a:lvl4pPr marL="1600200" indent="-228600" algn="l" rtl="0" fontAlgn="base">
        <a:spcBef>
          <a:spcPct val="20000"/>
        </a:spcBef>
        <a:spcAft>
          <a:spcPct val="0"/>
        </a:spcAft>
        <a:buFont typeface="Arial" pitchFamily="34" charset="0"/>
        <a:buChar char="–"/>
        <a:defRPr sz="2000">
          <a:solidFill>
            <a:schemeClr val="tx1"/>
          </a:solidFill>
          <a:latin typeface="+mn-lt"/>
        </a:defRPr>
      </a:lvl4pPr>
      <a:lvl5pPr marL="2057400" indent="-228600" algn="l" rtl="0" fontAlgn="base">
        <a:spcBef>
          <a:spcPct val="20000"/>
        </a:spcBef>
        <a:spcAft>
          <a:spcPct val="0"/>
        </a:spcAft>
        <a:buFont typeface="Arial" pitchFamily="34" charset="0"/>
        <a:buChar char="»"/>
        <a:defRPr sz="2000">
          <a:solidFill>
            <a:schemeClr val="tx1"/>
          </a:solidFill>
          <a:latin typeface="+mn-lt"/>
        </a:defRPr>
      </a:lvl5pPr>
      <a:lvl6pPr marL="2514600" indent="-228600" algn="l" rtl="0" fontAlgn="base">
        <a:spcBef>
          <a:spcPct val="20000"/>
        </a:spcBef>
        <a:spcAft>
          <a:spcPct val="0"/>
        </a:spcAft>
        <a:buFont typeface="Arial" pitchFamily="34" charset="0"/>
        <a:buChar char="»"/>
        <a:defRPr sz="2000">
          <a:solidFill>
            <a:schemeClr val="tx1"/>
          </a:solidFill>
          <a:latin typeface="+mn-lt"/>
        </a:defRPr>
      </a:lvl6pPr>
      <a:lvl7pPr marL="2971800" indent="-228600" algn="l" rtl="0" fontAlgn="base">
        <a:spcBef>
          <a:spcPct val="20000"/>
        </a:spcBef>
        <a:spcAft>
          <a:spcPct val="0"/>
        </a:spcAft>
        <a:buFont typeface="Arial" pitchFamily="34" charset="0"/>
        <a:buChar char="»"/>
        <a:defRPr sz="2000">
          <a:solidFill>
            <a:schemeClr val="tx1"/>
          </a:solidFill>
          <a:latin typeface="+mn-lt"/>
        </a:defRPr>
      </a:lvl7pPr>
      <a:lvl8pPr marL="3429000" indent="-228600" algn="l" rtl="0" fontAlgn="base">
        <a:spcBef>
          <a:spcPct val="20000"/>
        </a:spcBef>
        <a:spcAft>
          <a:spcPct val="0"/>
        </a:spcAft>
        <a:buFont typeface="Arial" pitchFamily="34" charset="0"/>
        <a:buChar char="»"/>
        <a:defRPr sz="2000">
          <a:solidFill>
            <a:schemeClr val="tx1"/>
          </a:solidFill>
          <a:latin typeface="+mn-lt"/>
        </a:defRPr>
      </a:lvl8pPr>
      <a:lvl9pPr marL="3886200" indent="-228600" algn="l" rtl="0" fontAlgn="base">
        <a:spcBef>
          <a:spcPct val="20000"/>
        </a:spcBef>
        <a:spcAft>
          <a:spcPct val="0"/>
        </a:spcAft>
        <a:buFont typeface="Arial" pitchFamily="34"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37A1AE-06E7-4626-9B1E-E70A168B53C6}"/>
              </a:ext>
            </a:extLst>
          </p:cNvPr>
          <p:cNvPicPr>
            <a:picLocks noChangeAspect="1"/>
          </p:cNvPicPr>
          <p:nvPr/>
        </p:nvPicPr>
        <p:blipFill>
          <a:blip r:embed="rId2"/>
          <a:stretch>
            <a:fillRect/>
          </a:stretch>
        </p:blipFill>
        <p:spPr>
          <a:xfrm>
            <a:off x="0" y="0"/>
            <a:ext cx="12192000" cy="6860014"/>
          </a:xfrm>
          <a:prstGeom prst="rect">
            <a:avLst/>
          </a:prstGeom>
        </p:spPr>
      </p:pic>
      <p:pic>
        <p:nvPicPr>
          <p:cNvPr id="5" name="Picture 2" descr="C:\Users\amillholland\Documents\Canadian Overseas Petroleum Limited\COPL Templates and Logos\COPL Official Logo\Chevron and Full Name\Colour\JPEG\COPLChevronRGB_TagLarge.jpg">
            <a:extLst>
              <a:ext uri="{FF2B5EF4-FFF2-40B4-BE49-F238E27FC236}">
                <a16:creationId xmlns:a16="http://schemas.microsoft.com/office/drawing/2014/main" id="{B9F2841B-1460-4FFB-BE5A-C60E56C995C0}"/>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29398" y1="40741" x2="70255" y2="41435"/>
                      </a14:backgroundRemoval>
                    </a14:imgEffect>
                  </a14:imgLayer>
                </a14:imgProps>
              </a:ext>
            </a:extLst>
          </a:blip>
          <a:srcRect/>
          <a:stretch>
            <a:fillRect/>
          </a:stretch>
        </p:blipFill>
        <p:spPr bwMode="auto">
          <a:xfrm>
            <a:off x="4117270" y="178893"/>
            <a:ext cx="3957459" cy="1484047"/>
          </a:xfrm>
          <a:prstGeom prst="rect">
            <a:avLst/>
          </a:prstGeom>
          <a:noFill/>
        </p:spPr>
      </p:pic>
      <p:sp>
        <p:nvSpPr>
          <p:cNvPr id="7" name="TextBox 6">
            <a:extLst>
              <a:ext uri="{FF2B5EF4-FFF2-40B4-BE49-F238E27FC236}">
                <a16:creationId xmlns:a16="http://schemas.microsoft.com/office/drawing/2014/main" id="{6B303144-3760-4975-8E6E-9C6A39A9F52B}"/>
              </a:ext>
            </a:extLst>
          </p:cNvPr>
          <p:cNvSpPr txBox="1"/>
          <p:nvPr/>
        </p:nvSpPr>
        <p:spPr>
          <a:xfrm>
            <a:off x="0" y="1361421"/>
            <a:ext cx="12192000" cy="1754326"/>
          </a:xfrm>
          <a:prstGeom prst="rect">
            <a:avLst/>
          </a:prstGeom>
          <a:noFill/>
        </p:spPr>
        <p:txBody>
          <a:bodyPr wrap="square" rtlCol="0">
            <a:spAutoFit/>
          </a:bodyPr>
          <a:lstStyle/>
          <a:p>
            <a:pPr algn="ctr"/>
            <a:r>
              <a:rPr lang="en-CA" sz="4400" b="1" dirty="0">
                <a:solidFill>
                  <a:schemeClr val="bg1"/>
                </a:solidFill>
                <a:latin typeface="Calibri" panose="020F0502020204030204" pitchFamily="34" charset="0"/>
                <a:cs typeface="Calibri" panose="020F0502020204030204" pitchFamily="34" charset="0"/>
              </a:rPr>
              <a:t>COPL Annual Meeting</a:t>
            </a:r>
          </a:p>
          <a:p>
            <a:pPr algn="ctr"/>
            <a:r>
              <a:rPr lang="en-CA" sz="4400" b="1" dirty="0">
                <a:solidFill>
                  <a:schemeClr val="bg1"/>
                </a:solidFill>
                <a:latin typeface="Calibri" panose="020F0502020204030204" pitchFamily="34" charset="0"/>
                <a:cs typeface="Calibri" panose="020F0502020204030204" pitchFamily="34" charset="0"/>
              </a:rPr>
              <a:t>Presentation</a:t>
            </a:r>
          </a:p>
          <a:p>
            <a:pPr algn="ctr"/>
            <a:r>
              <a:rPr lang="en-CA" sz="2000" dirty="0">
                <a:solidFill>
                  <a:schemeClr val="bg1"/>
                </a:solidFill>
                <a:latin typeface="Calibri" panose="020F0502020204030204" pitchFamily="34" charset="0"/>
                <a:cs typeface="Calibri" panose="020F0502020204030204" pitchFamily="34" charset="0"/>
              </a:rPr>
              <a:t>May 30, 2023</a:t>
            </a:r>
          </a:p>
        </p:txBody>
      </p:sp>
    </p:spTree>
    <p:extLst>
      <p:ext uri="{BB962C8B-B14F-4D97-AF65-F5344CB8AC3E}">
        <p14:creationId xmlns:p14="http://schemas.microsoft.com/office/powerpoint/2010/main" val="31486262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a:extLst>
              <a:ext uri="{FF2B5EF4-FFF2-40B4-BE49-F238E27FC236}">
                <a16:creationId xmlns:a16="http://schemas.microsoft.com/office/drawing/2014/main" id="{5E0C7856-783E-82C7-9B3A-958F05B8D9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0615" y="204787"/>
            <a:ext cx="8877300" cy="644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4414727D-3A31-62B5-A866-F4095EAEE183}"/>
              </a:ext>
            </a:extLst>
          </p:cNvPr>
          <p:cNvSpPr>
            <a:spLocks noGrp="1"/>
          </p:cNvSpPr>
          <p:nvPr>
            <p:ph type="sldNum" sz="quarter" idx="10"/>
          </p:nvPr>
        </p:nvSpPr>
        <p:spPr/>
        <p:txBody>
          <a:bodyPr/>
          <a:lstStyle/>
          <a:p>
            <a:pPr>
              <a:defRPr/>
            </a:pPr>
            <a:fld id="{9CA6E9AF-089B-43A1-BDE2-B5B431EBB1B2}" type="slidenum">
              <a:rPr lang="en-US" smtClean="0"/>
              <a:pPr>
                <a:defRPr/>
              </a:pPr>
              <a:t>10</a:t>
            </a:fld>
            <a:endParaRPr lang="en-US" dirty="0"/>
          </a:p>
        </p:txBody>
      </p:sp>
    </p:spTree>
    <p:extLst>
      <p:ext uri="{BB962C8B-B14F-4D97-AF65-F5344CB8AC3E}">
        <p14:creationId xmlns:p14="http://schemas.microsoft.com/office/powerpoint/2010/main" val="33288463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C6C00ABD-A239-8E80-5952-10972FACAC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2663" y="0"/>
            <a:ext cx="514667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6FC5F8BF-F68D-CD75-9130-16471D2AE727}"/>
              </a:ext>
            </a:extLst>
          </p:cNvPr>
          <p:cNvSpPr>
            <a:spLocks noGrp="1"/>
          </p:cNvSpPr>
          <p:nvPr>
            <p:ph type="sldNum" sz="quarter" idx="10"/>
          </p:nvPr>
        </p:nvSpPr>
        <p:spPr/>
        <p:txBody>
          <a:bodyPr/>
          <a:lstStyle/>
          <a:p>
            <a:fld id="{420B3E01-37BA-46D0-A3E1-122939C9580B}" type="slidenum">
              <a:rPr lang="en-CA" smtClean="0"/>
              <a:t>11</a:t>
            </a:fld>
            <a:endParaRPr lang="en-CA" dirty="0"/>
          </a:p>
        </p:txBody>
      </p:sp>
      <p:sp>
        <p:nvSpPr>
          <p:cNvPr id="5" name="TextBox 4">
            <a:extLst>
              <a:ext uri="{FF2B5EF4-FFF2-40B4-BE49-F238E27FC236}">
                <a16:creationId xmlns:a16="http://schemas.microsoft.com/office/drawing/2014/main" id="{D65A1183-77D3-3DC3-E6E4-3428D017EC10}"/>
              </a:ext>
            </a:extLst>
          </p:cNvPr>
          <p:cNvSpPr txBox="1"/>
          <p:nvPr/>
        </p:nvSpPr>
        <p:spPr>
          <a:xfrm>
            <a:off x="586154" y="1003496"/>
            <a:ext cx="1900713" cy="369332"/>
          </a:xfrm>
          <a:prstGeom prst="rect">
            <a:avLst/>
          </a:prstGeom>
          <a:noFill/>
        </p:spPr>
        <p:txBody>
          <a:bodyPr wrap="none" rtlCol="0">
            <a:spAutoFit/>
          </a:bodyPr>
          <a:lstStyle/>
          <a:p>
            <a:r>
              <a:rPr lang="en-US" b="1" dirty="0">
                <a:solidFill>
                  <a:srgbClr val="0070C0"/>
                </a:solidFill>
              </a:rPr>
              <a:t>BFSU Field Terrain</a:t>
            </a:r>
            <a:endParaRPr lang="en-CA" b="1" dirty="0">
              <a:solidFill>
                <a:srgbClr val="0070C0"/>
              </a:solidFill>
            </a:endParaRPr>
          </a:p>
        </p:txBody>
      </p:sp>
    </p:spTree>
    <p:extLst>
      <p:ext uri="{BB962C8B-B14F-4D97-AF65-F5344CB8AC3E}">
        <p14:creationId xmlns:p14="http://schemas.microsoft.com/office/powerpoint/2010/main" val="36285962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DBC32B6-499B-403D-121C-5993BABA70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2663" y="0"/>
            <a:ext cx="514667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9704148B-4AF0-B331-FB5E-CD032AC4D7C6}"/>
              </a:ext>
            </a:extLst>
          </p:cNvPr>
          <p:cNvSpPr>
            <a:spLocks noGrp="1"/>
          </p:cNvSpPr>
          <p:nvPr>
            <p:ph type="sldNum" sz="quarter" idx="10"/>
          </p:nvPr>
        </p:nvSpPr>
        <p:spPr/>
        <p:txBody>
          <a:bodyPr/>
          <a:lstStyle/>
          <a:p>
            <a:fld id="{420B3E01-37BA-46D0-A3E1-122939C9580B}" type="slidenum">
              <a:rPr lang="en-CA" smtClean="0"/>
              <a:t>12</a:t>
            </a:fld>
            <a:endParaRPr lang="en-CA" dirty="0"/>
          </a:p>
        </p:txBody>
      </p:sp>
      <p:sp>
        <p:nvSpPr>
          <p:cNvPr id="7" name="TextBox 6">
            <a:extLst>
              <a:ext uri="{FF2B5EF4-FFF2-40B4-BE49-F238E27FC236}">
                <a16:creationId xmlns:a16="http://schemas.microsoft.com/office/drawing/2014/main" id="{3F6CEFE8-38B5-0142-57E6-DD5D35129817}"/>
              </a:ext>
            </a:extLst>
          </p:cNvPr>
          <p:cNvSpPr txBox="1"/>
          <p:nvPr/>
        </p:nvSpPr>
        <p:spPr>
          <a:xfrm>
            <a:off x="370449" y="984738"/>
            <a:ext cx="2906117" cy="646331"/>
          </a:xfrm>
          <a:prstGeom prst="rect">
            <a:avLst/>
          </a:prstGeom>
          <a:noFill/>
        </p:spPr>
        <p:txBody>
          <a:bodyPr wrap="none" rtlCol="0">
            <a:spAutoFit/>
          </a:bodyPr>
          <a:lstStyle/>
          <a:p>
            <a:r>
              <a:rPr lang="en-US" b="1" dirty="0">
                <a:solidFill>
                  <a:srgbClr val="0070C0"/>
                </a:solidFill>
              </a:rPr>
              <a:t>Typical BFSU Pumping Well</a:t>
            </a:r>
          </a:p>
          <a:p>
            <a:r>
              <a:rPr lang="en-US" b="1" dirty="0">
                <a:solidFill>
                  <a:srgbClr val="0070C0"/>
                </a:solidFill>
              </a:rPr>
              <a:t>Standard Pumping Wellhead</a:t>
            </a:r>
            <a:endParaRPr lang="en-CA" b="1" dirty="0">
              <a:solidFill>
                <a:srgbClr val="0070C0"/>
              </a:solidFill>
            </a:endParaRPr>
          </a:p>
        </p:txBody>
      </p:sp>
    </p:spTree>
    <p:extLst>
      <p:ext uri="{BB962C8B-B14F-4D97-AF65-F5344CB8AC3E}">
        <p14:creationId xmlns:p14="http://schemas.microsoft.com/office/powerpoint/2010/main" val="20012460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10B4260-1AF2-3F82-3FDC-D6D2DEBAE7FD}"/>
              </a:ext>
            </a:extLst>
          </p:cNvPr>
          <p:cNvSpPr>
            <a:spLocks noGrp="1"/>
          </p:cNvSpPr>
          <p:nvPr>
            <p:ph type="sldNum" sz="quarter" idx="10"/>
          </p:nvPr>
        </p:nvSpPr>
        <p:spPr/>
        <p:txBody>
          <a:bodyPr/>
          <a:lstStyle/>
          <a:p>
            <a:pPr>
              <a:defRPr/>
            </a:pPr>
            <a:fld id="{9CA6E9AF-089B-43A1-BDE2-B5B431EBB1B2}" type="slidenum">
              <a:rPr lang="en-US" smtClean="0"/>
              <a:pPr>
                <a:defRPr/>
              </a:pPr>
              <a:t>13</a:t>
            </a:fld>
            <a:endParaRPr lang="en-US" dirty="0"/>
          </a:p>
        </p:txBody>
      </p:sp>
      <p:pic>
        <p:nvPicPr>
          <p:cNvPr id="4" name="Picture 3">
            <a:extLst>
              <a:ext uri="{FF2B5EF4-FFF2-40B4-BE49-F238E27FC236}">
                <a16:creationId xmlns:a16="http://schemas.microsoft.com/office/drawing/2014/main" id="{00FACFF6-9778-799C-4EFE-9BA2D63990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
        <p:nvSpPr>
          <p:cNvPr id="5" name="TextBox 4">
            <a:extLst>
              <a:ext uri="{FF2B5EF4-FFF2-40B4-BE49-F238E27FC236}">
                <a16:creationId xmlns:a16="http://schemas.microsoft.com/office/drawing/2014/main" id="{A17303A2-4AFD-D355-C2CF-B6705CCFBF23}"/>
              </a:ext>
            </a:extLst>
          </p:cNvPr>
          <p:cNvSpPr txBox="1"/>
          <p:nvPr/>
        </p:nvSpPr>
        <p:spPr>
          <a:xfrm>
            <a:off x="-1121433" y="984738"/>
            <a:ext cx="5838799" cy="1200329"/>
          </a:xfrm>
          <a:prstGeom prst="rect">
            <a:avLst/>
          </a:prstGeom>
          <a:noFill/>
        </p:spPr>
        <p:txBody>
          <a:bodyPr wrap="square" rtlCol="0">
            <a:spAutoFit/>
          </a:bodyPr>
          <a:lstStyle/>
          <a:p>
            <a:pPr algn="ctr"/>
            <a:r>
              <a:rPr lang="en-US" b="1" dirty="0">
                <a:solidFill>
                  <a:srgbClr val="0070C0"/>
                </a:solidFill>
              </a:rPr>
              <a:t>Typical BFSU Injection Well, </a:t>
            </a:r>
          </a:p>
          <a:p>
            <a:pPr algn="ctr"/>
            <a:r>
              <a:rPr lang="en-US" b="1" dirty="0">
                <a:solidFill>
                  <a:srgbClr val="0070C0"/>
                </a:solidFill>
              </a:rPr>
              <a:t>and/or Flowing Well Configuration</a:t>
            </a:r>
          </a:p>
          <a:p>
            <a:pPr algn="ctr"/>
            <a:r>
              <a:rPr lang="en-US" b="1" dirty="0">
                <a:solidFill>
                  <a:srgbClr val="0070C0"/>
                </a:solidFill>
              </a:rPr>
              <a:t>5,000 psi rated</a:t>
            </a:r>
          </a:p>
          <a:p>
            <a:endParaRPr lang="en-CA" b="1" dirty="0">
              <a:solidFill>
                <a:srgbClr val="0070C0"/>
              </a:solidFill>
            </a:endParaRPr>
          </a:p>
        </p:txBody>
      </p:sp>
    </p:spTree>
    <p:extLst>
      <p:ext uri="{BB962C8B-B14F-4D97-AF65-F5344CB8AC3E}">
        <p14:creationId xmlns:p14="http://schemas.microsoft.com/office/powerpoint/2010/main" val="14602591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3569A7B-3BE5-125A-90DB-6F3328E6D5D3}"/>
              </a:ext>
            </a:extLst>
          </p:cNvPr>
          <p:cNvSpPr>
            <a:spLocks noGrp="1"/>
          </p:cNvSpPr>
          <p:nvPr>
            <p:ph type="title"/>
          </p:nvPr>
        </p:nvSpPr>
        <p:spPr/>
        <p:txBody>
          <a:bodyPr/>
          <a:lstStyle/>
          <a:p>
            <a:r>
              <a:rPr lang="en-US" sz="3600" b="1" dirty="0">
                <a:solidFill>
                  <a:srgbClr val="0070C0"/>
                </a:solidFill>
              </a:rPr>
              <a:t>Critical Operational Issues </a:t>
            </a:r>
            <a:r>
              <a:rPr kumimoji="0" lang="en-US" sz="3600" b="1" i="0" u="none" strike="noStrike" kern="0" cap="none" spc="0" normalizeH="0" baseline="0" noProof="0" dirty="0">
                <a:ln>
                  <a:noFill/>
                </a:ln>
                <a:solidFill>
                  <a:srgbClr val="0070C0"/>
                </a:solidFill>
                <a:effectLst/>
                <a:uLnTx/>
                <a:uFillTx/>
                <a:latin typeface="Calibri"/>
                <a:ea typeface="+mj-ea"/>
                <a:cs typeface="+mj-cs"/>
              </a:rPr>
              <a:t>2022 to Present </a:t>
            </a:r>
            <a:endParaRPr lang="en-CA" b="1" dirty="0">
              <a:solidFill>
                <a:srgbClr val="0070C0"/>
              </a:solidFill>
            </a:endParaRPr>
          </a:p>
        </p:txBody>
      </p:sp>
      <p:sp>
        <p:nvSpPr>
          <p:cNvPr id="4" name="Content Placeholder 3">
            <a:extLst>
              <a:ext uri="{FF2B5EF4-FFF2-40B4-BE49-F238E27FC236}">
                <a16:creationId xmlns:a16="http://schemas.microsoft.com/office/drawing/2014/main" id="{F96E7DC4-6505-6EA2-6431-5595D6A5D3DF}"/>
              </a:ext>
            </a:extLst>
          </p:cNvPr>
          <p:cNvSpPr>
            <a:spLocks noGrp="1"/>
          </p:cNvSpPr>
          <p:nvPr>
            <p:ph idx="1"/>
          </p:nvPr>
        </p:nvSpPr>
        <p:spPr/>
        <p:txBody>
          <a:bodyPr/>
          <a:lstStyle/>
          <a:p>
            <a:r>
              <a:rPr lang="en-US" sz="2400" b="1" dirty="0">
                <a:solidFill>
                  <a:srgbClr val="0070C0"/>
                </a:solidFill>
              </a:rPr>
              <a:t>Nine (9) critical well killing operations with high working pressures and </a:t>
            </a:r>
            <a:r>
              <a:rPr lang="en-US" sz="2400" b="1" u="sng" dirty="0">
                <a:solidFill>
                  <a:srgbClr val="0070C0"/>
                </a:solidFill>
              </a:rPr>
              <a:t>high</a:t>
            </a:r>
            <a:r>
              <a:rPr lang="en-US" sz="2400" b="1" dirty="0">
                <a:solidFill>
                  <a:srgbClr val="0070C0"/>
                </a:solidFill>
              </a:rPr>
              <a:t> pressure differentials (up to &gt; 1,450 psi) tubing/casing pressures. </a:t>
            </a:r>
          </a:p>
          <a:p>
            <a:r>
              <a:rPr lang="en-US" sz="2400" b="1" dirty="0">
                <a:solidFill>
                  <a:srgbClr val="0070C0"/>
                </a:solidFill>
              </a:rPr>
              <a:t>Eight (8) Coil Tubing interventions on flowing wells to remove paraffin plugs with </a:t>
            </a:r>
            <a:r>
              <a:rPr lang="en-US" sz="2400" b="1" u="sng" dirty="0">
                <a:solidFill>
                  <a:srgbClr val="0070C0"/>
                </a:solidFill>
              </a:rPr>
              <a:t>high</a:t>
            </a:r>
            <a:r>
              <a:rPr lang="en-US" sz="2400" b="1" dirty="0">
                <a:solidFill>
                  <a:srgbClr val="0070C0"/>
                </a:solidFill>
              </a:rPr>
              <a:t> pressure differentials (&gt;1,000 psi) across the wax plug.</a:t>
            </a:r>
          </a:p>
          <a:p>
            <a:r>
              <a:rPr lang="en-US" sz="2400" b="1" dirty="0">
                <a:solidFill>
                  <a:srgbClr val="0070C0"/>
                </a:solidFill>
              </a:rPr>
              <a:t>Seven (7) fires at wellsite facilities caused by </a:t>
            </a:r>
            <a:r>
              <a:rPr lang="en-US" sz="2400" b="1" u="sng" dirty="0">
                <a:solidFill>
                  <a:srgbClr val="0070C0"/>
                </a:solidFill>
              </a:rPr>
              <a:t>high</a:t>
            </a:r>
            <a:r>
              <a:rPr lang="en-US" sz="2400" b="1" dirty="0">
                <a:solidFill>
                  <a:srgbClr val="0070C0"/>
                </a:solidFill>
              </a:rPr>
              <a:t> pressure (estimated c. 1,000 psi) gas bubbles transiting through the production facilities and extremely </a:t>
            </a:r>
            <a:r>
              <a:rPr lang="en-US" sz="2400" b="1" u="sng" dirty="0">
                <a:solidFill>
                  <a:srgbClr val="0070C0"/>
                </a:solidFill>
              </a:rPr>
              <a:t>volatile</a:t>
            </a:r>
            <a:r>
              <a:rPr lang="en-US" sz="2400" b="1" dirty="0">
                <a:solidFill>
                  <a:srgbClr val="0070C0"/>
                </a:solidFill>
              </a:rPr>
              <a:t> crude oil due to entrained Butane from miscible injection.</a:t>
            </a:r>
          </a:p>
          <a:p>
            <a:r>
              <a:rPr lang="en-US" sz="2400" b="1" dirty="0">
                <a:solidFill>
                  <a:srgbClr val="0070C0"/>
                </a:solidFill>
              </a:rPr>
              <a:t>One (1) loss of control during an well kill attempt on a pumping well during conversion to a flowing well due to equipment failure on the wellhead and high working pressures (c. 1,200 psi) resulting in a uncontrolled flow of gas and oil.</a:t>
            </a:r>
          </a:p>
          <a:p>
            <a:endParaRPr lang="en-US" sz="2400" b="1" dirty="0">
              <a:solidFill>
                <a:srgbClr val="0070C0"/>
              </a:solidFill>
            </a:endParaRPr>
          </a:p>
          <a:p>
            <a:endParaRPr lang="en-CA" sz="2400" b="1" dirty="0">
              <a:solidFill>
                <a:srgbClr val="0070C0"/>
              </a:solidFill>
            </a:endParaRPr>
          </a:p>
        </p:txBody>
      </p:sp>
      <p:sp>
        <p:nvSpPr>
          <p:cNvPr id="2" name="Slide Number Placeholder 1">
            <a:extLst>
              <a:ext uri="{FF2B5EF4-FFF2-40B4-BE49-F238E27FC236}">
                <a16:creationId xmlns:a16="http://schemas.microsoft.com/office/drawing/2014/main" id="{CC0D62B6-5320-44DD-BCCA-458DD3073F8E}"/>
              </a:ext>
            </a:extLst>
          </p:cNvPr>
          <p:cNvSpPr>
            <a:spLocks noGrp="1"/>
          </p:cNvSpPr>
          <p:nvPr>
            <p:ph type="sldNum" sz="quarter" idx="10"/>
          </p:nvPr>
        </p:nvSpPr>
        <p:spPr/>
        <p:txBody>
          <a:bodyPr/>
          <a:lstStyle/>
          <a:p>
            <a:pPr>
              <a:defRPr/>
            </a:pPr>
            <a:fld id="{9CA6E9AF-089B-43A1-BDE2-B5B431EBB1B2}" type="slidenum">
              <a:rPr lang="en-US" smtClean="0"/>
              <a:pPr>
                <a:defRPr/>
              </a:pPr>
              <a:t>14</a:t>
            </a:fld>
            <a:endParaRPr lang="en-US" dirty="0"/>
          </a:p>
        </p:txBody>
      </p:sp>
    </p:spTree>
    <p:extLst>
      <p:ext uri="{BB962C8B-B14F-4D97-AF65-F5344CB8AC3E}">
        <p14:creationId xmlns:p14="http://schemas.microsoft.com/office/powerpoint/2010/main" val="11925929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F18927-1958-329F-C012-B4C110C74759}"/>
              </a:ext>
            </a:extLst>
          </p:cNvPr>
          <p:cNvSpPr>
            <a:spLocks noGrp="1"/>
          </p:cNvSpPr>
          <p:nvPr>
            <p:ph type="sldNum" sz="quarter" idx="10"/>
          </p:nvPr>
        </p:nvSpPr>
        <p:spPr/>
        <p:txBody>
          <a:bodyPr/>
          <a:lstStyle/>
          <a:p>
            <a:pPr>
              <a:defRPr/>
            </a:pPr>
            <a:fld id="{9CA6E9AF-089B-43A1-BDE2-B5B431EBB1B2}" type="slidenum">
              <a:rPr lang="en-US" smtClean="0"/>
              <a:pPr>
                <a:defRPr/>
              </a:pPr>
              <a:t>15</a:t>
            </a:fld>
            <a:endParaRPr lang="en-US" dirty="0"/>
          </a:p>
        </p:txBody>
      </p:sp>
      <p:pic>
        <p:nvPicPr>
          <p:cNvPr id="7" name="Picture 6">
            <a:extLst>
              <a:ext uri="{FF2B5EF4-FFF2-40B4-BE49-F238E27FC236}">
                <a16:creationId xmlns:a16="http://schemas.microsoft.com/office/drawing/2014/main" id="{28F423CD-C22F-7FF3-0C4C-D32BEF6901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7187" y="0"/>
            <a:ext cx="3857625" cy="6858000"/>
          </a:xfrm>
          <a:prstGeom prst="rect">
            <a:avLst/>
          </a:prstGeom>
        </p:spPr>
      </p:pic>
      <p:sp>
        <p:nvSpPr>
          <p:cNvPr id="8" name="TextBox 7">
            <a:extLst>
              <a:ext uri="{FF2B5EF4-FFF2-40B4-BE49-F238E27FC236}">
                <a16:creationId xmlns:a16="http://schemas.microsoft.com/office/drawing/2014/main" id="{E14C7000-9431-DE40-6D12-011369760276}"/>
              </a:ext>
            </a:extLst>
          </p:cNvPr>
          <p:cNvSpPr txBox="1"/>
          <p:nvPr/>
        </p:nvSpPr>
        <p:spPr>
          <a:xfrm>
            <a:off x="-58960" y="783102"/>
            <a:ext cx="4143314" cy="1754326"/>
          </a:xfrm>
          <a:prstGeom prst="rect">
            <a:avLst/>
          </a:prstGeom>
          <a:noFill/>
        </p:spPr>
        <p:txBody>
          <a:bodyPr wrap="none" rtlCol="0">
            <a:spAutoFit/>
          </a:bodyPr>
          <a:lstStyle/>
          <a:p>
            <a:pPr algn="ctr"/>
            <a:r>
              <a:rPr lang="en-US" b="1" dirty="0">
                <a:solidFill>
                  <a:srgbClr val="0070C0"/>
                </a:solidFill>
              </a:rPr>
              <a:t>BFSU Pumping Well Kill Operation</a:t>
            </a:r>
          </a:p>
          <a:p>
            <a:pPr algn="ctr"/>
            <a:r>
              <a:rPr lang="en-CA" b="1" dirty="0">
                <a:solidFill>
                  <a:srgbClr val="0070C0"/>
                </a:solidFill>
              </a:rPr>
              <a:t>September 2022</a:t>
            </a:r>
          </a:p>
          <a:p>
            <a:pPr algn="ctr"/>
            <a:r>
              <a:rPr lang="en-CA" b="1" dirty="0">
                <a:solidFill>
                  <a:srgbClr val="0070C0"/>
                </a:solidFill>
              </a:rPr>
              <a:t>1,466 psi pressure differential</a:t>
            </a:r>
          </a:p>
          <a:p>
            <a:pPr algn="ctr"/>
            <a:r>
              <a:rPr lang="en-CA" b="1" dirty="0">
                <a:solidFill>
                  <a:srgbClr val="0070C0"/>
                </a:solidFill>
              </a:rPr>
              <a:t>Tubing 34 psi</a:t>
            </a:r>
          </a:p>
          <a:p>
            <a:pPr algn="ctr"/>
            <a:r>
              <a:rPr lang="en-CA" b="1" dirty="0">
                <a:solidFill>
                  <a:srgbClr val="0070C0"/>
                </a:solidFill>
              </a:rPr>
              <a:t>Casing 1,500 psi</a:t>
            </a:r>
          </a:p>
          <a:p>
            <a:pPr algn="ctr"/>
            <a:r>
              <a:rPr lang="en-CA" b="1" dirty="0">
                <a:solidFill>
                  <a:srgbClr val="0070C0"/>
                </a:solidFill>
              </a:rPr>
              <a:t>Cause: Paraffin Plugged Pump and Tubing</a:t>
            </a:r>
          </a:p>
        </p:txBody>
      </p:sp>
    </p:spTree>
    <p:extLst>
      <p:ext uri="{BB962C8B-B14F-4D97-AF65-F5344CB8AC3E}">
        <p14:creationId xmlns:p14="http://schemas.microsoft.com/office/powerpoint/2010/main" val="26080816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720DFA7-9C61-6EE2-DAAC-2CC0406F859B}"/>
              </a:ext>
            </a:extLst>
          </p:cNvPr>
          <p:cNvSpPr>
            <a:spLocks noGrp="1"/>
          </p:cNvSpPr>
          <p:nvPr>
            <p:ph type="sldNum" sz="quarter" idx="10"/>
          </p:nvPr>
        </p:nvSpPr>
        <p:spPr/>
        <p:txBody>
          <a:bodyPr/>
          <a:lstStyle/>
          <a:p>
            <a:pPr>
              <a:defRPr/>
            </a:pPr>
            <a:fld id="{9CA6E9AF-089B-43A1-BDE2-B5B431EBB1B2}" type="slidenum">
              <a:rPr lang="en-US" smtClean="0"/>
              <a:pPr>
                <a:defRPr/>
              </a:pPr>
              <a:t>16</a:t>
            </a:fld>
            <a:endParaRPr lang="en-US" dirty="0"/>
          </a:p>
        </p:txBody>
      </p:sp>
      <p:pic>
        <p:nvPicPr>
          <p:cNvPr id="4" name="Picture 3">
            <a:extLst>
              <a:ext uri="{FF2B5EF4-FFF2-40B4-BE49-F238E27FC236}">
                <a16:creationId xmlns:a16="http://schemas.microsoft.com/office/drawing/2014/main" id="{94EF7B2A-FAA0-78C0-794A-A97BBE3B0C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7187" y="0"/>
            <a:ext cx="3857625" cy="6858000"/>
          </a:xfrm>
          <a:prstGeom prst="rect">
            <a:avLst/>
          </a:prstGeom>
        </p:spPr>
      </p:pic>
      <p:sp>
        <p:nvSpPr>
          <p:cNvPr id="5" name="TextBox 4">
            <a:extLst>
              <a:ext uri="{FF2B5EF4-FFF2-40B4-BE49-F238E27FC236}">
                <a16:creationId xmlns:a16="http://schemas.microsoft.com/office/drawing/2014/main" id="{AF0F6460-8FF5-9A87-9BE2-5B1256790B88}"/>
              </a:ext>
            </a:extLst>
          </p:cNvPr>
          <p:cNvSpPr txBox="1"/>
          <p:nvPr/>
        </p:nvSpPr>
        <p:spPr>
          <a:xfrm>
            <a:off x="-58962" y="783102"/>
            <a:ext cx="4143314" cy="2031325"/>
          </a:xfrm>
          <a:prstGeom prst="rect">
            <a:avLst/>
          </a:prstGeom>
          <a:noFill/>
        </p:spPr>
        <p:txBody>
          <a:bodyPr wrap="none" rtlCol="0">
            <a:spAutoFit/>
          </a:bodyPr>
          <a:lstStyle/>
          <a:p>
            <a:pPr algn="ctr"/>
            <a:r>
              <a:rPr lang="en-US" b="1" dirty="0">
                <a:solidFill>
                  <a:srgbClr val="0070C0"/>
                </a:solidFill>
              </a:rPr>
              <a:t>BFSU Pumping Well Kill Operation</a:t>
            </a:r>
          </a:p>
          <a:p>
            <a:pPr algn="ctr"/>
            <a:r>
              <a:rPr lang="en-CA" b="1" dirty="0">
                <a:solidFill>
                  <a:srgbClr val="0070C0"/>
                </a:solidFill>
              </a:rPr>
              <a:t>September 2022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srgbClr val="0070C0"/>
                </a:solidFill>
                <a:effectLst/>
                <a:uLnTx/>
                <a:uFillTx/>
                <a:latin typeface="Calibri"/>
                <a:ea typeface="+mn-ea"/>
                <a:cs typeface="+mn-cs"/>
              </a:rPr>
              <a:t>1,466 psi pressure differential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srgbClr val="0070C0"/>
                </a:solidFill>
                <a:effectLst/>
                <a:uLnTx/>
                <a:uFillTx/>
                <a:latin typeface="Calibri"/>
                <a:ea typeface="+mn-ea"/>
                <a:cs typeface="+mn-cs"/>
              </a:rPr>
              <a:t>Tubing 34 psi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srgbClr val="0070C0"/>
                </a:solidFill>
                <a:effectLst/>
                <a:uLnTx/>
                <a:uFillTx/>
                <a:latin typeface="Calibri"/>
                <a:ea typeface="+mn-ea"/>
                <a:cs typeface="+mn-cs"/>
              </a:rPr>
              <a:t>Casing 1,500 psi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srgbClr val="0070C0"/>
                </a:solidFill>
                <a:effectLst/>
                <a:uLnTx/>
                <a:uFillTx/>
                <a:latin typeface="Calibri"/>
                <a:ea typeface="+mn-ea"/>
                <a:cs typeface="+mn-cs"/>
              </a:rPr>
              <a:t>Cause: Paraffin Plugged Pump and Tubing</a:t>
            </a:r>
          </a:p>
          <a:p>
            <a:pPr algn="ctr"/>
            <a:endParaRPr lang="en-CA" b="1" dirty="0">
              <a:solidFill>
                <a:srgbClr val="0070C0"/>
              </a:solidFill>
            </a:endParaRPr>
          </a:p>
        </p:txBody>
      </p:sp>
    </p:spTree>
    <p:extLst>
      <p:ext uri="{BB962C8B-B14F-4D97-AF65-F5344CB8AC3E}">
        <p14:creationId xmlns:p14="http://schemas.microsoft.com/office/powerpoint/2010/main" val="32083335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05E698-C353-66FB-3196-1BED3F335EAD}"/>
              </a:ext>
            </a:extLst>
          </p:cNvPr>
          <p:cNvSpPr>
            <a:spLocks noGrp="1"/>
          </p:cNvSpPr>
          <p:nvPr>
            <p:ph type="sldNum" sz="quarter" idx="10"/>
          </p:nvPr>
        </p:nvSpPr>
        <p:spPr/>
        <p:txBody>
          <a:bodyPr/>
          <a:lstStyle/>
          <a:p>
            <a:pPr>
              <a:defRPr/>
            </a:pPr>
            <a:fld id="{9CA6E9AF-089B-43A1-BDE2-B5B431EBB1B2}" type="slidenum">
              <a:rPr lang="en-US" smtClean="0"/>
              <a:pPr>
                <a:defRPr/>
              </a:pPr>
              <a:t>17</a:t>
            </a:fld>
            <a:endParaRPr lang="en-US" dirty="0"/>
          </a:p>
        </p:txBody>
      </p:sp>
      <p:pic>
        <p:nvPicPr>
          <p:cNvPr id="4" name="Picture 3">
            <a:extLst>
              <a:ext uri="{FF2B5EF4-FFF2-40B4-BE49-F238E27FC236}">
                <a16:creationId xmlns:a16="http://schemas.microsoft.com/office/drawing/2014/main" id="{FB2E50D5-A92F-6831-68DB-8625CD5187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7187" y="0"/>
            <a:ext cx="3857625" cy="6858000"/>
          </a:xfrm>
          <a:prstGeom prst="rect">
            <a:avLst/>
          </a:prstGeom>
        </p:spPr>
      </p:pic>
      <p:sp>
        <p:nvSpPr>
          <p:cNvPr id="5" name="TextBox 4">
            <a:extLst>
              <a:ext uri="{FF2B5EF4-FFF2-40B4-BE49-F238E27FC236}">
                <a16:creationId xmlns:a16="http://schemas.microsoft.com/office/drawing/2014/main" id="{0EC30F18-0093-234B-B171-56AB67365027}"/>
              </a:ext>
            </a:extLst>
          </p:cNvPr>
          <p:cNvSpPr txBox="1"/>
          <p:nvPr/>
        </p:nvSpPr>
        <p:spPr>
          <a:xfrm>
            <a:off x="1" y="797169"/>
            <a:ext cx="3977563" cy="1754326"/>
          </a:xfrm>
          <a:prstGeom prst="rect">
            <a:avLst/>
          </a:prstGeom>
          <a:noFill/>
        </p:spPr>
        <p:txBody>
          <a:bodyPr wrap="none" rtlCol="0">
            <a:spAutoFit/>
          </a:bodyPr>
          <a:lstStyle/>
          <a:p>
            <a:pPr algn="ctr"/>
            <a:r>
              <a:rPr lang="en-US" b="1" dirty="0">
                <a:solidFill>
                  <a:srgbClr val="0070C0"/>
                </a:solidFill>
              </a:rPr>
              <a:t>BFSU Production Battery Fire</a:t>
            </a:r>
          </a:p>
          <a:p>
            <a:pPr algn="ctr"/>
            <a:r>
              <a:rPr lang="en-US" b="1" dirty="0">
                <a:solidFill>
                  <a:srgbClr val="0070C0"/>
                </a:solidFill>
              </a:rPr>
              <a:t>April 9, 2023 1:50 am</a:t>
            </a:r>
          </a:p>
          <a:p>
            <a:pPr algn="ctr"/>
            <a:r>
              <a:rPr lang="en-US" b="1" dirty="0">
                <a:solidFill>
                  <a:srgbClr val="0070C0"/>
                </a:solidFill>
              </a:rPr>
              <a:t>Cause: Gas Bubble from a pumping well</a:t>
            </a:r>
          </a:p>
          <a:p>
            <a:pPr algn="ctr"/>
            <a:r>
              <a:rPr lang="en-US" b="1" dirty="0">
                <a:solidFill>
                  <a:srgbClr val="0070C0"/>
                </a:solidFill>
              </a:rPr>
              <a:t>Cause: Pumping well miscible response</a:t>
            </a:r>
          </a:p>
          <a:p>
            <a:pPr algn="ctr"/>
            <a:r>
              <a:rPr lang="en-US" b="1" dirty="0">
                <a:solidFill>
                  <a:srgbClr val="0070C0"/>
                </a:solidFill>
              </a:rPr>
              <a:t>Estimated Pressure: &gt;1,000 psi</a:t>
            </a:r>
          </a:p>
          <a:p>
            <a:pPr algn="ctr"/>
            <a:endParaRPr lang="en-CA" b="1" dirty="0">
              <a:solidFill>
                <a:srgbClr val="0070C0"/>
              </a:solidFill>
            </a:endParaRPr>
          </a:p>
        </p:txBody>
      </p:sp>
    </p:spTree>
    <p:extLst>
      <p:ext uri="{BB962C8B-B14F-4D97-AF65-F5344CB8AC3E}">
        <p14:creationId xmlns:p14="http://schemas.microsoft.com/office/powerpoint/2010/main" val="856690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C2BD49-D61B-FE50-FB70-599D6AEFFA17}"/>
              </a:ext>
            </a:extLst>
          </p:cNvPr>
          <p:cNvSpPr>
            <a:spLocks noGrp="1"/>
          </p:cNvSpPr>
          <p:nvPr>
            <p:ph type="sldNum" sz="quarter" idx="10"/>
          </p:nvPr>
        </p:nvSpPr>
        <p:spPr/>
        <p:txBody>
          <a:bodyPr/>
          <a:lstStyle/>
          <a:p>
            <a:pPr>
              <a:defRPr/>
            </a:pPr>
            <a:fld id="{9CA6E9AF-089B-43A1-BDE2-B5B431EBB1B2}" type="slidenum">
              <a:rPr lang="en-US" smtClean="0"/>
              <a:pPr>
                <a:defRPr/>
              </a:pPr>
              <a:t>18</a:t>
            </a:fld>
            <a:endParaRPr lang="en-US" dirty="0"/>
          </a:p>
        </p:txBody>
      </p:sp>
      <p:pic>
        <p:nvPicPr>
          <p:cNvPr id="4" name="Picture 3">
            <a:extLst>
              <a:ext uri="{FF2B5EF4-FFF2-40B4-BE49-F238E27FC236}">
                <a16:creationId xmlns:a16="http://schemas.microsoft.com/office/drawing/2014/main" id="{EC171606-B333-BF2D-B775-EAB5C44EEF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7634" y="0"/>
            <a:ext cx="5143500" cy="6858000"/>
          </a:xfrm>
          <a:prstGeom prst="rect">
            <a:avLst/>
          </a:prstGeom>
        </p:spPr>
      </p:pic>
      <p:sp>
        <p:nvSpPr>
          <p:cNvPr id="5" name="TextBox 4">
            <a:extLst>
              <a:ext uri="{FF2B5EF4-FFF2-40B4-BE49-F238E27FC236}">
                <a16:creationId xmlns:a16="http://schemas.microsoft.com/office/drawing/2014/main" id="{2578E6D9-51B4-38FD-3E6C-018EA324A879}"/>
              </a:ext>
            </a:extLst>
          </p:cNvPr>
          <p:cNvSpPr txBox="1"/>
          <p:nvPr/>
        </p:nvSpPr>
        <p:spPr>
          <a:xfrm>
            <a:off x="184869" y="722143"/>
            <a:ext cx="3977564" cy="2585323"/>
          </a:xfrm>
          <a:prstGeom prst="rect">
            <a:avLst/>
          </a:prstGeom>
          <a:noFill/>
        </p:spPr>
        <p:txBody>
          <a:bodyPr wrap="none" rtlCol="0">
            <a:spAutoFit/>
          </a:bodyPr>
          <a:lstStyle/>
          <a:p>
            <a:pPr algn="ctr"/>
            <a:r>
              <a:rPr lang="en-US" b="1" dirty="0">
                <a:solidFill>
                  <a:srgbClr val="0070C0"/>
                </a:solidFill>
              </a:rPr>
              <a:t>BFSU Production Battery Fire</a:t>
            </a:r>
          </a:p>
          <a:p>
            <a:pPr algn="ctr"/>
            <a:r>
              <a:rPr lang="en-US" b="1" dirty="0">
                <a:solidFill>
                  <a:srgbClr val="0070C0"/>
                </a:solidFill>
              </a:rPr>
              <a:t>April 9, 2023</a:t>
            </a:r>
          </a:p>
          <a:p>
            <a:pPr algn="ctr"/>
            <a:r>
              <a:rPr lang="en-US" b="1" dirty="0">
                <a:solidFill>
                  <a:srgbClr val="0070C0"/>
                </a:solidFill>
              </a:rPr>
              <a:t>Treater-Separator Damage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a:ea typeface="+mn-ea"/>
                <a:cs typeface="+mn-cs"/>
              </a:rPr>
              <a:t>Cause: Gas Bubble from a pumping well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a:ea typeface="+mn-ea"/>
                <a:cs typeface="+mn-cs"/>
              </a:rPr>
              <a:t>Cause: Pumping well miscible response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a:ea typeface="+mn-ea"/>
                <a:cs typeface="+mn-cs"/>
              </a:rPr>
              <a:t>Estimated Pressure: &gt;1,000 psi</a:t>
            </a:r>
          </a:p>
          <a:p>
            <a:pPr algn="ctr"/>
            <a:endParaRPr lang="en-US" b="1" dirty="0">
              <a:solidFill>
                <a:srgbClr val="0070C0"/>
              </a:solidFill>
            </a:endParaRPr>
          </a:p>
          <a:p>
            <a:endParaRPr lang="en-CA" b="1" u="sng" dirty="0">
              <a:solidFill>
                <a:srgbClr val="0070C0"/>
              </a:solidFill>
            </a:endParaRPr>
          </a:p>
          <a:p>
            <a:endParaRPr lang="en-CA" b="1" dirty="0">
              <a:solidFill>
                <a:srgbClr val="0070C0"/>
              </a:solidFill>
            </a:endParaRPr>
          </a:p>
        </p:txBody>
      </p:sp>
    </p:spTree>
    <p:extLst>
      <p:ext uri="{BB962C8B-B14F-4D97-AF65-F5344CB8AC3E}">
        <p14:creationId xmlns:p14="http://schemas.microsoft.com/office/powerpoint/2010/main" val="35223232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A5FF9-18FB-6885-A185-2F743B430AA7}"/>
              </a:ext>
            </a:extLst>
          </p:cNvPr>
          <p:cNvSpPr>
            <a:spLocks noGrp="1"/>
          </p:cNvSpPr>
          <p:nvPr>
            <p:ph type="title"/>
          </p:nvPr>
        </p:nvSpPr>
        <p:spPr/>
        <p:txBody>
          <a:bodyPr/>
          <a:lstStyle/>
          <a:p>
            <a:r>
              <a:rPr lang="en-US" b="1" dirty="0">
                <a:solidFill>
                  <a:srgbClr val="0070C0"/>
                </a:solidFill>
              </a:rPr>
              <a:t>Operational Issues: Solutions</a:t>
            </a:r>
            <a:endParaRPr lang="en-CA" b="1" dirty="0">
              <a:solidFill>
                <a:srgbClr val="0070C0"/>
              </a:solidFill>
            </a:endParaRPr>
          </a:p>
        </p:txBody>
      </p:sp>
      <p:sp>
        <p:nvSpPr>
          <p:cNvPr id="3" name="Content Placeholder 2">
            <a:extLst>
              <a:ext uri="{FF2B5EF4-FFF2-40B4-BE49-F238E27FC236}">
                <a16:creationId xmlns:a16="http://schemas.microsoft.com/office/drawing/2014/main" id="{45236499-13B3-FCA6-7EFF-18C391D5EEAB}"/>
              </a:ext>
            </a:extLst>
          </p:cNvPr>
          <p:cNvSpPr>
            <a:spLocks noGrp="1"/>
          </p:cNvSpPr>
          <p:nvPr>
            <p:ph idx="1"/>
          </p:nvPr>
        </p:nvSpPr>
        <p:spPr/>
        <p:txBody>
          <a:bodyPr/>
          <a:lstStyle/>
          <a:p>
            <a:r>
              <a:rPr lang="en-US" sz="2400" b="1" u="sng" dirty="0">
                <a:solidFill>
                  <a:srgbClr val="0070C0"/>
                </a:solidFill>
              </a:rPr>
              <a:t>Upgrade</a:t>
            </a:r>
            <a:r>
              <a:rPr lang="en-US" sz="2400" b="1" dirty="0">
                <a:solidFill>
                  <a:srgbClr val="0070C0"/>
                </a:solidFill>
              </a:rPr>
              <a:t> the BFSU Gas Gathering System (“GGS”) with a high pressure-high volume trunk line through the field to handle produced gas (injectant) for recovery and re-injection through the BFSU Gas Plant.</a:t>
            </a:r>
          </a:p>
          <a:p>
            <a:r>
              <a:rPr lang="en-US" sz="2400" b="1" u="sng" dirty="0">
                <a:solidFill>
                  <a:srgbClr val="0070C0"/>
                </a:solidFill>
              </a:rPr>
              <a:t>Upgrade</a:t>
            </a:r>
            <a:r>
              <a:rPr lang="en-US" sz="2400" b="1" dirty="0">
                <a:solidFill>
                  <a:srgbClr val="0070C0"/>
                </a:solidFill>
              </a:rPr>
              <a:t> wellsite facilities with the installation of high pressure rated (5,000 psi) wellheads and pumping tubing heads.</a:t>
            </a:r>
          </a:p>
          <a:p>
            <a:r>
              <a:rPr lang="en-US" sz="2400" b="1" u="sng" dirty="0">
                <a:solidFill>
                  <a:srgbClr val="0070C0"/>
                </a:solidFill>
              </a:rPr>
              <a:t>Upgrade</a:t>
            </a:r>
            <a:r>
              <a:rPr lang="en-US" sz="2400" b="1" dirty="0">
                <a:solidFill>
                  <a:srgbClr val="0070C0"/>
                </a:solidFill>
              </a:rPr>
              <a:t> the Production Batteries associated with critical wells with high pressure separators (1,440 psi) to handle high pressure gas influx.</a:t>
            </a:r>
          </a:p>
          <a:p>
            <a:r>
              <a:rPr lang="en-US" sz="2400" b="1" u="sng" dirty="0">
                <a:solidFill>
                  <a:srgbClr val="0070C0"/>
                </a:solidFill>
              </a:rPr>
              <a:t>Upgrade</a:t>
            </a:r>
            <a:r>
              <a:rPr lang="en-US" sz="2400" b="1" dirty="0">
                <a:solidFill>
                  <a:srgbClr val="0070C0"/>
                </a:solidFill>
              </a:rPr>
              <a:t> the Production Batteries with high pressure separators (720-1,440 psi) performing as predicted on simulation to handle expected high pressure gas influx.</a:t>
            </a:r>
          </a:p>
          <a:p>
            <a:r>
              <a:rPr lang="en-US" sz="2400" b="1" dirty="0">
                <a:solidFill>
                  <a:srgbClr val="0070C0"/>
                </a:solidFill>
              </a:rPr>
              <a:t>Number of wells: 16; Number of Production Batteries: 8</a:t>
            </a:r>
          </a:p>
          <a:p>
            <a:endParaRPr lang="en-CA" sz="2400" b="1" dirty="0">
              <a:solidFill>
                <a:srgbClr val="0070C0"/>
              </a:solidFill>
            </a:endParaRPr>
          </a:p>
        </p:txBody>
      </p:sp>
      <p:sp>
        <p:nvSpPr>
          <p:cNvPr id="4" name="Slide Number Placeholder 3">
            <a:extLst>
              <a:ext uri="{FF2B5EF4-FFF2-40B4-BE49-F238E27FC236}">
                <a16:creationId xmlns:a16="http://schemas.microsoft.com/office/drawing/2014/main" id="{E45B6FCC-3ACD-1494-A611-6B41DC015BE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AA1F30-63CE-4EB5-9081-5182E55C69C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879566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6A3D64-3263-9B79-F200-C36E3307FF3B}"/>
              </a:ext>
            </a:extLst>
          </p:cNvPr>
          <p:cNvSpPr>
            <a:spLocks noGrp="1"/>
          </p:cNvSpPr>
          <p:nvPr>
            <p:ph type="title"/>
          </p:nvPr>
        </p:nvSpPr>
        <p:spPr/>
        <p:txBody>
          <a:bodyPr/>
          <a:lstStyle/>
          <a:p>
            <a:r>
              <a:rPr lang="en-US" b="1" dirty="0">
                <a:solidFill>
                  <a:srgbClr val="0070C0"/>
                </a:solidFill>
              </a:rPr>
              <a:t>2022 Highlights</a:t>
            </a:r>
            <a:endParaRPr lang="en-CA" b="1" dirty="0">
              <a:solidFill>
                <a:srgbClr val="0070C0"/>
              </a:solidFill>
            </a:endParaRPr>
          </a:p>
        </p:txBody>
      </p:sp>
      <p:sp>
        <p:nvSpPr>
          <p:cNvPr id="6" name="Content Placeholder 5">
            <a:extLst>
              <a:ext uri="{FF2B5EF4-FFF2-40B4-BE49-F238E27FC236}">
                <a16:creationId xmlns:a16="http://schemas.microsoft.com/office/drawing/2014/main" id="{5CB500EA-3E3F-1ABB-5142-6D1685B6E0E2}"/>
              </a:ext>
            </a:extLst>
          </p:cNvPr>
          <p:cNvSpPr>
            <a:spLocks noGrp="1"/>
          </p:cNvSpPr>
          <p:nvPr>
            <p:ph idx="1"/>
          </p:nvPr>
        </p:nvSpPr>
        <p:spPr>
          <a:xfrm>
            <a:off x="609600" y="1314158"/>
            <a:ext cx="10972800" cy="4525963"/>
          </a:xfrm>
        </p:spPr>
        <p:txBody>
          <a:bodyPr/>
          <a:lstStyle/>
          <a:p>
            <a:r>
              <a:rPr lang="en-US" sz="2400" b="1" dirty="0">
                <a:solidFill>
                  <a:srgbClr val="0070C0"/>
                </a:solidFill>
              </a:rPr>
              <a:t>35.7% </a:t>
            </a:r>
            <a:r>
              <a:rPr lang="en-US" sz="2400" b="1" u="sng" dirty="0">
                <a:solidFill>
                  <a:srgbClr val="0070C0"/>
                </a:solidFill>
              </a:rPr>
              <a:t>increase</a:t>
            </a:r>
            <a:r>
              <a:rPr lang="en-US" sz="2400" b="1" dirty="0">
                <a:solidFill>
                  <a:srgbClr val="0070C0"/>
                </a:solidFill>
              </a:rPr>
              <a:t> in Proved plus Probable (2P) Reserves though Cuda acquisition at a cost of </a:t>
            </a:r>
            <a:r>
              <a:rPr lang="en-US" sz="2400" b="1" u="sng" dirty="0">
                <a:solidFill>
                  <a:srgbClr val="0070C0"/>
                </a:solidFill>
              </a:rPr>
              <a:t>$1.86/Boe </a:t>
            </a:r>
          </a:p>
          <a:p>
            <a:pPr lvl="1"/>
            <a:r>
              <a:rPr lang="en-US" sz="2000" b="1" dirty="0">
                <a:solidFill>
                  <a:srgbClr val="0070C0"/>
                </a:solidFill>
              </a:rPr>
              <a:t>December 31, 2021 Proved plus Probable (2P): 29,291 Mboe.</a:t>
            </a:r>
          </a:p>
          <a:p>
            <a:pPr lvl="1"/>
            <a:r>
              <a:rPr lang="en-US" sz="2000" b="1" dirty="0">
                <a:solidFill>
                  <a:srgbClr val="0070C0"/>
                </a:solidFill>
              </a:rPr>
              <a:t>December 31, 2022 Proved plus Probable (2P): 39,735 Mboe.</a:t>
            </a:r>
          </a:p>
          <a:p>
            <a:pPr lvl="1"/>
            <a:r>
              <a:rPr lang="en-US" sz="2000" b="1" dirty="0">
                <a:solidFill>
                  <a:srgbClr val="0070C0"/>
                </a:solidFill>
              </a:rPr>
              <a:t>(Note: the Reserves do </a:t>
            </a:r>
            <a:r>
              <a:rPr lang="en-US" sz="2000" b="1" u="sng" dirty="0">
                <a:solidFill>
                  <a:srgbClr val="0070C0"/>
                </a:solidFill>
              </a:rPr>
              <a:t>not</a:t>
            </a:r>
            <a:r>
              <a:rPr lang="en-US" sz="2000" b="1" dirty="0">
                <a:solidFill>
                  <a:srgbClr val="0070C0"/>
                </a:solidFill>
              </a:rPr>
              <a:t> include c.4.5 Bcf of Injectant in place in the reservoir)</a:t>
            </a:r>
          </a:p>
          <a:p>
            <a:r>
              <a:rPr lang="en-US" sz="2400" b="1" dirty="0">
                <a:solidFill>
                  <a:srgbClr val="0070C0"/>
                </a:solidFill>
              </a:rPr>
              <a:t>Completed the acquisition of the Cuda assets through a Bankruptcy process in July 2022 for $19.4 million.</a:t>
            </a:r>
          </a:p>
          <a:p>
            <a:pPr lvl="1"/>
            <a:r>
              <a:rPr lang="en-US" sz="2000" b="1" dirty="0">
                <a:solidFill>
                  <a:srgbClr val="0070C0"/>
                </a:solidFill>
              </a:rPr>
              <a:t>(Note: COPL through the Atomic and Cuda acquisitions purchased the assets at c.75% of cost)</a:t>
            </a:r>
          </a:p>
          <a:p>
            <a:r>
              <a:rPr lang="en-US" sz="2400" b="1" dirty="0">
                <a:solidFill>
                  <a:srgbClr val="0070C0"/>
                </a:solidFill>
              </a:rPr>
              <a:t>Cuda Insolvency/Bankruptcy caused the Company to </a:t>
            </a:r>
            <a:r>
              <a:rPr lang="en-US" sz="2400" b="1" u="sng" dirty="0">
                <a:solidFill>
                  <a:srgbClr val="0070C0"/>
                </a:solidFill>
              </a:rPr>
              <a:t>carry</a:t>
            </a:r>
            <a:r>
              <a:rPr lang="en-US" sz="2400" b="1" dirty="0">
                <a:solidFill>
                  <a:srgbClr val="0070C0"/>
                </a:solidFill>
              </a:rPr>
              <a:t> the Cuda working interest obligations from the Atomic acquisition (March 2021) to through to the end of the Bankruptcy process (July 2022). </a:t>
            </a:r>
            <a:endParaRPr lang="en-CA" sz="2400" b="1" dirty="0">
              <a:solidFill>
                <a:srgbClr val="0070C0"/>
              </a:solidFill>
            </a:endParaRPr>
          </a:p>
        </p:txBody>
      </p:sp>
      <p:sp>
        <p:nvSpPr>
          <p:cNvPr id="4" name="Slide Number Placeholder 3">
            <a:extLst>
              <a:ext uri="{FF2B5EF4-FFF2-40B4-BE49-F238E27FC236}">
                <a16:creationId xmlns:a16="http://schemas.microsoft.com/office/drawing/2014/main" id="{A7D9482B-AEA1-F4A4-2A03-508BFDDF7AE0}"/>
              </a:ext>
            </a:extLst>
          </p:cNvPr>
          <p:cNvSpPr>
            <a:spLocks noGrp="1"/>
          </p:cNvSpPr>
          <p:nvPr>
            <p:ph type="sldNum" sz="quarter" idx="10"/>
          </p:nvPr>
        </p:nvSpPr>
        <p:spPr/>
        <p:txBody>
          <a:bodyPr/>
          <a:lstStyle/>
          <a:p>
            <a:fld id="{420B3E01-37BA-46D0-A3E1-122939C9580B}" type="slidenum">
              <a:rPr lang="en-CA" smtClean="0"/>
              <a:t>2</a:t>
            </a:fld>
            <a:endParaRPr lang="en-CA" dirty="0"/>
          </a:p>
        </p:txBody>
      </p:sp>
    </p:spTree>
    <p:extLst>
      <p:ext uri="{BB962C8B-B14F-4D97-AF65-F5344CB8AC3E}">
        <p14:creationId xmlns:p14="http://schemas.microsoft.com/office/powerpoint/2010/main" val="13729130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17876-7B92-5571-1536-54C2D00EACD4}"/>
              </a:ext>
            </a:extLst>
          </p:cNvPr>
          <p:cNvSpPr>
            <a:spLocks noGrp="1"/>
          </p:cNvSpPr>
          <p:nvPr>
            <p:ph type="title"/>
          </p:nvPr>
        </p:nvSpPr>
        <p:spPr/>
        <p:txBody>
          <a:bodyPr/>
          <a:lstStyle/>
          <a:p>
            <a:r>
              <a:rPr lang="en-US" b="1" dirty="0">
                <a:solidFill>
                  <a:srgbClr val="0070C0"/>
                </a:solidFill>
              </a:rPr>
              <a:t>2023 OPERATIONS OBJECTIVES</a:t>
            </a:r>
            <a:endParaRPr lang="en-CA" b="1" dirty="0">
              <a:solidFill>
                <a:srgbClr val="0070C0"/>
              </a:solidFill>
            </a:endParaRPr>
          </a:p>
        </p:txBody>
      </p:sp>
      <p:sp>
        <p:nvSpPr>
          <p:cNvPr id="3" name="Content Placeholder 2">
            <a:extLst>
              <a:ext uri="{FF2B5EF4-FFF2-40B4-BE49-F238E27FC236}">
                <a16:creationId xmlns:a16="http://schemas.microsoft.com/office/drawing/2014/main" id="{9B376CD9-77AC-B293-02DF-7A625F185B1E}"/>
              </a:ext>
            </a:extLst>
          </p:cNvPr>
          <p:cNvSpPr>
            <a:spLocks noGrp="1"/>
          </p:cNvSpPr>
          <p:nvPr>
            <p:ph idx="1"/>
          </p:nvPr>
        </p:nvSpPr>
        <p:spPr>
          <a:xfrm>
            <a:off x="1603717" y="1417638"/>
            <a:ext cx="9908345" cy="4525963"/>
          </a:xfrm>
        </p:spPr>
        <p:txBody>
          <a:bodyPr/>
          <a:lstStyle/>
          <a:p>
            <a:pPr marL="514350" indent="-514350">
              <a:buFont typeface="+mj-lt"/>
              <a:buAutoNum type="arabicPeriod"/>
            </a:pPr>
            <a:r>
              <a:rPr lang="en-US" b="1" u="sng" dirty="0">
                <a:solidFill>
                  <a:srgbClr val="0070C0"/>
                </a:solidFill>
              </a:rPr>
              <a:t>Decrease Production Down Time</a:t>
            </a:r>
          </a:p>
          <a:p>
            <a:pPr marL="514350" indent="-514350">
              <a:buFont typeface="+mj-lt"/>
              <a:buAutoNum type="arabicPeriod"/>
            </a:pPr>
            <a:r>
              <a:rPr lang="en-US" b="1" u="sng" dirty="0">
                <a:solidFill>
                  <a:srgbClr val="0070C0"/>
                </a:solidFill>
              </a:rPr>
              <a:t>Increase Operating Efficiency </a:t>
            </a:r>
          </a:p>
          <a:p>
            <a:pPr marL="514350" indent="-514350">
              <a:buFont typeface="+mj-lt"/>
              <a:buAutoNum type="arabicPeriod"/>
            </a:pPr>
            <a:r>
              <a:rPr lang="en-US" b="1" u="sng" dirty="0">
                <a:solidFill>
                  <a:srgbClr val="0070C0"/>
                </a:solidFill>
              </a:rPr>
              <a:t>Reduce Operating Costs</a:t>
            </a:r>
          </a:p>
          <a:p>
            <a:pPr marL="514350" indent="-514350">
              <a:buFont typeface="+mj-lt"/>
              <a:buAutoNum type="arabicPeriod"/>
            </a:pPr>
            <a:r>
              <a:rPr lang="en-US" b="1" u="sng" dirty="0">
                <a:solidFill>
                  <a:srgbClr val="0070C0"/>
                </a:solidFill>
              </a:rPr>
              <a:t>Eliminate Serious HSE Incidents</a:t>
            </a:r>
          </a:p>
          <a:p>
            <a:pPr marL="514350" indent="-514350">
              <a:buFont typeface="+mj-lt"/>
              <a:buAutoNum type="arabicPeriod"/>
            </a:pPr>
            <a:r>
              <a:rPr lang="en-US" b="1" u="sng" dirty="0">
                <a:solidFill>
                  <a:srgbClr val="0070C0"/>
                </a:solidFill>
              </a:rPr>
              <a:t>Maximize Oil Production: Return to Miscible Injection</a:t>
            </a:r>
          </a:p>
          <a:p>
            <a:pPr marL="971550" lvl="1" indent="-514350">
              <a:buFont typeface="+mj-lt"/>
              <a:buAutoNum type="arabicPeriod"/>
            </a:pPr>
            <a:r>
              <a:rPr lang="en-US" b="1" dirty="0">
                <a:solidFill>
                  <a:srgbClr val="0070C0"/>
                </a:solidFill>
              </a:rPr>
              <a:t>Shannon Unit Reservoir Management</a:t>
            </a:r>
          </a:p>
          <a:p>
            <a:pPr marL="971550" lvl="1" indent="-514350">
              <a:buFont typeface="+mj-lt"/>
              <a:buAutoNum type="arabicPeriod"/>
            </a:pPr>
            <a:r>
              <a:rPr lang="en-US" b="1" dirty="0">
                <a:solidFill>
                  <a:srgbClr val="0070C0"/>
                </a:solidFill>
              </a:rPr>
              <a:t>Evaluating Shut-In wells at Cole Creek</a:t>
            </a:r>
          </a:p>
          <a:p>
            <a:pPr marL="971550" lvl="1" indent="-514350">
              <a:buFont typeface="+mj-lt"/>
              <a:buAutoNum type="arabicPeriod"/>
            </a:pPr>
            <a:r>
              <a:rPr lang="en-US" b="1" dirty="0">
                <a:solidFill>
                  <a:srgbClr val="0070C0"/>
                </a:solidFill>
              </a:rPr>
              <a:t>Cole Creek Re-Completions</a:t>
            </a:r>
          </a:p>
          <a:p>
            <a:pPr marL="971550" lvl="1" indent="-514350">
              <a:buFont typeface="+mj-lt"/>
              <a:buAutoNum type="arabicPeriod"/>
            </a:pPr>
            <a:r>
              <a:rPr lang="en-US" b="1" dirty="0">
                <a:solidFill>
                  <a:srgbClr val="0070C0"/>
                </a:solidFill>
              </a:rPr>
              <a:t>Cole Creek Frontier Joint Venture</a:t>
            </a:r>
            <a:endParaRPr lang="en-CA" b="1" dirty="0">
              <a:solidFill>
                <a:srgbClr val="0070C0"/>
              </a:solidFill>
            </a:endParaRPr>
          </a:p>
        </p:txBody>
      </p:sp>
      <p:sp>
        <p:nvSpPr>
          <p:cNvPr id="4" name="Slide Number Placeholder 3">
            <a:extLst>
              <a:ext uri="{FF2B5EF4-FFF2-40B4-BE49-F238E27FC236}">
                <a16:creationId xmlns:a16="http://schemas.microsoft.com/office/drawing/2014/main" id="{77FC0BBC-4426-7337-3A7A-9FA3E475B570}"/>
              </a:ext>
            </a:extLst>
          </p:cNvPr>
          <p:cNvSpPr>
            <a:spLocks noGrp="1"/>
          </p:cNvSpPr>
          <p:nvPr>
            <p:ph type="sldNum" sz="quarter" idx="10"/>
          </p:nvPr>
        </p:nvSpPr>
        <p:spPr/>
        <p:txBody>
          <a:bodyPr/>
          <a:lstStyle/>
          <a:p>
            <a:fld id="{420B3E01-37BA-46D0-A3E1-122939C9580B}" type="slidenum">
              <a:rPr lang="en-CA" smtClean="0"/>
              <a:t>20</a:t>
            </a:fld>
            <a:endParaRPr lang="en-CA" dirty="0"/>
          </a:p>
        </p:txBody>
      </p:sp>
    </p:spTree>
    <p:extLst>
      <p:ext uri="{BB962C8B-B14F-4D97-AF65-F5344CB8AC3E}">
        <p14:creationId xmlns:p14="http://schemas.microsoft.com/office/powerpoint/2010/main" val="12871581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67BB323-B277-5D80-E0D6-CD4889D57A3F}"/>
              </a:ext>
            </a:extLst>
          </p:cNvPr>
          <p:cNvSpPr>
            <a:spLocks noGrp="1"/>
          </p:cNvSpPr>
          <p:nvPr>
            <p:ph type="sldNum" sz="quarter" idx="10"/>
          </p:nvPr>
        </p:nvSpPr>
        <p:spPr/>
        <p:txBody>
          <a:bodyPr/>
          <a:lstStyle/>
          <a:p>
            <a:pPr>
              <a:defRPr/>
            </a:pPr>
            <a:fld id="{9CA6E9AF-089B-43A1-BDE2-B5B431EBB1B2}" type="slidenum">
              <a:rPr lang="en-US" smtClean="0"/>
              <a:pPr>
                <a:defRPr/>
              </a:pPr>
              <a:t>21</a:t>
            </a:fld>
            <a:endParaRPr lang="en-US" dirty="0"/>
          </a:p>
        </p:txBody>
      </p:sp>
      <p:sp>
        <p:nvSpPr>
          <p:cNvPr id="3" name="Title 2">
            <a:extLst>
              <a:ext uri="{FF2B5EF4-FFF2-40B4-BE49-F238E27FC236}">
                <a16:creationId xmlns:a16="http://schemas.microsoft.com/office/drawing/2014/main" id="{98107607-2A5C-6B38-F91C-9F577CCD40D5}"/>
              </a:ext>
            </a:extLst>
          </p:cNvPr>
          <p:cNvSpPr txBox="1">
            <a:spLocks/>
          </p:cNvSpPr>
          <p:nvPr/>
        </p:nvSpPr>
        <p:spPr>
          <a:xfrm>
            <a:off x="963084" y="4406901"/>
            <a:ext cx="10363200" cy="1362075"/>
          </a:xfrm>
          <a:prstGeom prst="rect">
            <a:avLst/>
          </a:prstGeom>
        </p:spPr>
        <p:txBody>
          <a:bodyPr/>
          <a:lstStyle>
            <a:lvl1pPr algn="ctr" rtl="0" fontAlgn="base">
              <a:spcBef>
                <a:spcPct val="0"/>
              </a:spcBef>
              <a:spcAft>
                <a:spcPct val="0"/>
              </a:spcAft>
              <a:defRPr sz="44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b="1" kern="0" dirty="0">
                <a:solidFill>
                  <a:srgbClr val="0070C0"/>
                </a:solidFill>
              </a:rPr>
              <a:t>BARRON FLATS SHANNON UNIT</a:t>
            </a:r>
          </a:p>
          <a:p>
            <a:r>
              <a:rPr lang="en-US" b="1" kern="0" dirty="0">
                <a:solidFill>
                  <a:srgbClr val="0070C0"/>
                </a:solidFill>
              </a:rPr>
              <a:t>Q2 2023 FIELD UPGRADES </a:t>
            </a:r>
            <a:endParaRPr lang="en-CA" b="1" kern="0" dirty="0">
              <a:solidFill>
                <a:srgbClr val="0070C0"/>
              </a:solidFill>
            </a:endParaRPr>
          </a:p>
        </p:txBody>
      </p:sp>
    </p:spTree>
    <p:extLst>
      <p:ext uri="{BB962C8B-B14F-4D97-AF65-F5344CB8AC3E}">
        <p14:creationId xmlns:p14="http://schemas.microsoft.com/office/powerpoint/2010/main" val="56718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E8E7520-C6B8-6230-47C9-8FF8EEFB6226}"/>
              </a:ext>
            </a:extLst>
          </p:cNvPr>
          <p:cNvSpPr>
            <a:spLocks noGrp="1"/>
          </p:cNvSpPr>
          <p:nvPr>
            <p:ph idx="1"/>
          </p:nvPr>
        </p:nvSpPr>
        <p:spPr>
          <a:xfrm>
            <a:off x="656492" y="882749"/>
            <a:ext cx="10972800" cy="4525963"/>
          </a:xfrm>
        </p:spPr>
        <p:txBody>
          <a:bodyPr/>
          <a:lstStyle/>
          <a:p>
            <a:r>
              <a:rPr lang="en-US" sz="2800" b="1" dirty="0">
                <a:solidFill>
                  <a:srgbClr val="0070C0"/>
                </a:solidFill>
              </a:rPr>
              <a:t>Gas Gathering System construction commenced on schedule</a:t>
            </a:r>
          </a:p>
          <a:p>
            <a:pPr lvl="1"/>
            <a:r>
              <a:rPr lang="en-US" b="1" dirty="0">
                <a:solidFill>
                  <a:srgbClr val="0070C0"/>
                </a:solidFill>
              </a:rPr>
              <a:t>Budget: $4.5 million for pipeline and ungraded Wellsite/Production Battery facilities</a:t>
            </a:r>
          </a:p>
          <a:p>
            <a:pPr lvl="1"/>
            <a:r>
              <a:rPr lang="en-US" b="1" dirty="0">
                <a:solidFill>
                  <a:srgbClr val="0070C0"/>
                </a:solidFill>
              </a:rPr>
              <a:t>High Pressure wellsite facilities (separators) acquired in Alberta, Canada in response to supply chain issues in the US.</a:t>
            </a:r>
          </a:p>
          <a:p>
            <a:r>
              <a:rPr lang="en-US" sz="2800" b="1" dirty="0">
                <a:solidFill>
                  <a:srgbClr val="0070C0"/>
                </a:solidFill>
              </a:rPr>
              <a:t>Three (3) flowing to high pressure flowing pumping well conversions completed.</a:t>
            </a:r>
          </a:p>
          <a:p>
            <a:pPr lvl="1"/>
            <a:r>
              <a:rPr lang="en-US" b="1" dirty="0">
                <a:solidFill>
                  <a:srgbClr val="0070C0"/>
                </a:solidFill>
              </a:rPr>
              <a:t>Paraffin treatment programs being evaluated and implemented.</a:t>
            </a:r>
          </a:p>
          <a:p>
            <a:pPr lvl="1"/>
            <a:r>
              <a:rPr lang="en-US" b="1" dirty="0">
                <a:solidFill>
                  <a:srgbClr val="0070C0"/>
                </a:solidFill>
              </a:rPr>
              <a:t>Positive production response observed.</a:t>
            </a:r>
          </a:p>
          <a:p>
            <a:r>
              <a:rPr lang="en-US" sz="2800" b="1" dirty="0">
                <a:solidFill>
                  <a:srgbClr val="0070C0"/>
                </a:solidFill>
              </a:rPr>
              <a:t>One (1) conventional pumping well converted to high pressure pumping.</a:t>
            </a:r>
            <a:endParaRPr lang="en-CA" sz="2800" b="1" dirty="0">
              <a:solidFill>
                <a:srgbClr val="0070C0"/>
              </a:solidFill>
            </a:endParaRPr>
          </a:p>
        </p:txBody>
      </p:sp>
      <p:sp>
        <p:nvSpPr>
          <p:cNvPr id="2" name="Slide Number Placeholder 1">
            <a:extLst>
              <a:ext uri="{FF2B5EF4-FFF2-40B4-BE49-F238E27FC236}">
                <a16:creationId xmlns:a16="http://schemas.microsoft.com/office/drawing/2014/main" id="{00D16AD3-DCEC-0A39-F558-C80048EEAD97}"/>
              </a:ext>
            </a:extLst>
          </p:cNvPr>
          <p:cNvSpPr>
            <a:spLocks noGrp="1"/>
          </p:cNvSpPr>
          <p:nvPr>
            <p:ph type="sldNum" sz="quarter" idx="10"/>
          </p:nvPr>
        </p:nvSpPr>
        <p:spPr/>
        <p:txBody>
          <a:bodyPr/>
          <a:lstStyle/>
          <a:p>
            <a:pPr>
              <a:defRPr/>
            </a:pPr>
            <a:fld id="{9CA6E9AF-089B-43A1-BDE2-B5B431EBB1B2}" type="slidenum">
              <a:rPr lang="en-US" smtClean="0"/>
              <a:pPr>
                <a:defRPr/>
              </a:pPr>
              <a:t>22</a:t>
            </a:fld>
            <a:endParaRPr lang="en-US" dirty="0"/>
          </a:p>
        </p:txBody>
      </p:sp>
      <p:sp>
        <p:nvSpPr>
          <p:cNvPr id="5" name="Title 4">
            <a:extLst>
              <a:ext uri="{FF2B5EF4-FFF2-40B4-BE49-F238E27FC236}">
                <a16:creationId xmlns:a16="http://schemas.microsoft.com/office/drawing/2014/main" id="{6243D846-7C43-F2B3-531E-DA819AE23D07}"/>
              </a:ext>
            </a:extLst>
          </p:cNvPr>
          <p:cNvSpPr>
            <a:spLocks noGrp="1"/>
          </p:cNvSpPr>
          <p:nvPr>
            <p:ph type="title"/>
          </p:nvPr>
        </p:nvSpPr>
        <p:spPr>
          <a:xfrm>
            <a:off x="609600" y="10724"/>
            <a:ext cx="10972800" cy="1143000"/>
          </a:xfrm>
        </p:spPr>
        <p:txBody>
          <a:bodyPr/>
          <a:lstStyle/>
          <a:p>
            <a:r>
              <a:rPr lang="en-US" b="1" dirty="0">
                <a:solidFill>
                  <a:srgbClr val="0070C0"/>
                </a:solidFill>
              </a:rPr>
              <a:t>BFSU 2023 Upgrades Progress</a:t>
            </a:r>
            <a:endParaRPr lang="en-CA" b="1" dirty="0">
              <a:solidFill>
                <a:srgbClr val="0070C0"/>
              </a:solidFill>
            </a:endParaRPr>
          </a:p>
        </p:txBody>
      </p:sp>
    </p:spTree>
    <p:extLst>
      <p:ext uri="{BB962C8B-B14F-4D97-AF65-F5344CB8AC3E}">
        <p14:creationId xmlns:p14="http://schemas.microsoft.com/office/powerpoint/2010/main" val="4930520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0545BC-DE51-D624-BBE6-88A369B8554F}"/>
              </a:ext>
            </a:extLst>
          </p:cNvPr>
          <p:cNvPicPr>
            <a:picLocks noChangeAspect="1"/>
          </p:cNvPicPr>
          <p:nvPr/>
        </p:nvPicPr>
        <p:blipFill>
          <a:blip r:embed="rId2"/>
          <a:stretch>
            <a:fillRect/>
          </a:stretch>
        </p:blipFill>
        <p:spPr>
          <a:xfrm>
            <a:off x="2046542" y="283362"/>
            <a:ext cx="9694135" cy="6300000"/>
          </a:xfrm>
          <a:prstGeom prst="rect">
            <a:avLst/>
          </a:prstGeom>
        </p:spPr>
      </p:pic>
      <p:sp>
        <p:nvSpPr>
          <p:cNvPr id="7" name="Title 6">
            <a:extLst>
              <a:ext uri="{FF2B5EF4-FFF2-40B4-BE49-F238E27FC236}">
                <a16:creationId xmlns:a16="http://schemas.microsoft.com/office/drawing/2014/main" id="{4CC27B44-8865-3476-48AA-618A215FD535}"/>
              </a:ext>
            </a:extLst>
          </p:cNvPr>
          <p:cNvSpPr>
            <a:spLocks noGrp="1"/>
          </p:cNvSpPr>
          <p:nvPr>
            <p:ph type="title"/>
          </p:nvPr>
        </p:nvSpPr>
        <p:spPr/>
        <p:txBody>
          <a:bodyPr/>
          <a:lstStyle/>
          <a:p>
            <a:r>
              <a:rPr lang="en-US" b="1" dirty="0">
                <a:solidFill>
                  <a:srgbClr val="0070C0"/>
                </a:solidFill>
              </a:rPr>
              <a:t>BFSU 2023 Gas Gathering Upgrades</a:t>
            </a:r>
            <a:endParaRPr lang="en-CA" b="1" dirty="0">
              <a:solidFill>
                <a:srgbClr val="0070C0"/>
              </a:solidFill>
            </a:endParaRPr>
          </a:p>
        </p:txBody>
      </p:sp>
      <p:sp>
        <p:nvSpPr>
          <p:cNvPr id="2" name="Slide Number Placeholder 1">
            <a:extLst>
              <a:ext uri="{FF2B5EF4-FFF2-40B4-BE49-F238E27FC236}">
                <a16:creationId xmlns:a16="http://schemas.microsoft.com/office/drawing/2014/main" id="{A131E755-4727-B608-F3BB-12381D8BB29B}"/>
              </a:ext>
            </a:extLst>
          </p:cNvPr>
          <p:cNvSpPr>
            <a:spLocks noGrp="1"/>
          </p:cNvSpPr>
          <p:nvPr>
            <p:ph type="sldNum" sz="quarter" idx="10"/>
          </p:nvPr>
        </p:nvSpPr>
        <p:spPr/>
        <p:txBody>
          <a:bodyPr/>
          <a:lstStyle/>
          <a:p>
            <a:pPr>
              <a:defRPr/>
            </a:pPr>
            <a:fld id="{9CA6E9AF-089B-43A1-BDE2-B5B431EBB1B2}" type="slidenum">
              <a:rPr lang="en-US" smtClean="0"/>
              <a:pPr>
                <a:defRPr/>
              </a:pPr>
              <a:t>23</a:t>
            </a:fld>
            <a:endParaRPr lang="en-US" dirty="0"/>
          </a:p>
        </p:txBody>
      </p:sp>
      <p:sp>
        <p:nvSpPr>
          <p:cNvPr id="3" name="Speech Bubble: Rectangle 2">
            <a:extLst>
              <a:ext uri="{FF2B5EF4-FFF2-40B4-BE49-F238E27FC236}">
                <a16:creationId xmlns:a16="http://schemas.microsoft.com/office/drawing/2014/main" id="{B788C08C-1CA0-7F33-0130-1CD886E52297}"/>
              </a:ext>
            </a:extLst>
          </p:cNvPr>
          <p:cNvSpPr/>
          <p:nvPr/>
        </p:nvSpPr>
        <p:spPr>
          <a:xfrm>
            <a:off x="5594252" y="5481710"/>
            <a:ext cx="1195753" cy="612648"/>
          </a:xfrm>
          <a:prstGeom prst="wedgeRectCallout">
            <a:avLst>
              <a:gd name="adj1" fmla="val 132138"/>
              <a:gd name="adj2" fmla="val -35081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Phase 1a</a:t>
            </a:r>
            <a:endParaRPr lang="en-CA" b="1" dirty="0"/>
          </a:p>
        </p:txBody>
      </p:sp>
    </p:spTree>
    <p:extLst>
      <p:ext uri="{BB962C8B-B14F-4D97-AF65-F5344CB8AC3E}">
        <p14:creationId xmlns:p14="http://schemas.microsoft.com/office/powerpoint/2010/main" val="32604466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9B2372A3-98AD-4849-DEE6-9D39271F49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3323" y="0"/>
            <a:ext cx="9140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DE5ECE1F-AFDE-1666-26AB-ED144C52AEBA}"/>
              </a:ext>
            </a:extLst>
          </p:cNvPr>
          <p:cNvSpPr>
            <a:spLocks noGrp="1"/>
          </p:cNvSpPr>
          <p:nvPr>
            <p:ph type="sldNum" sz="quarter" idx="10"/>
          </p:nvPr>
        </p:nvSpPr>
        <p:spPr/>
        <p:txBody>
          <a:bodyPr/>
          <a:lstStyle/>
          <a:p>
            <a:fld id="{420B3E01-37BA-46D0-A3E1-122939C9580B}" type="slidenum">
              <a:rPr lang="en-CA" smtClean="0"/>
              <a:t>24</a:t>
            </a:fld>
            <a:endParaRPr lang="en-CA" dirty="0"/>
          </a:p>
        </p:txBody>
      </p:sp>
      <p:sp>
        <p:nvSpPr>
          <p:cNvPr id="5" name="TextBox 4">
            <a:extLst>
              <a:ext uri="{FF2B5EF4-FFF2-40B4-BE49-F238E27FC236}">
                <a16:creationId xmlns:a16="http://schemas.microsoft.com/office/drawing/2014/main" id="{7037F2C2-4C45-B812-2624-B3C5783DEAE6}"/>
              </a:ext>
            </a:extLst>
          </p:cNvPr>
          <p:cNvSpPr txBox="1"/>
          <p:nvPr/>
        </p:nvSpPr>
        <p:spPr>
          <a:xfrm>
            <a:off x="79717" y="754966"/>
            <a:ext cx="3000052" cy="923330"/>
          </a:xfrm>
          <a:prstGeom prst="rect">
            <a:avLst/>
          </a:prstGeom>
          <a:noFill/>
        </p:spPr>
        <p:txBody>
          <a:bodyPr wrap="none" rtlCol="0">
            <a:spAutoFit/>
          </a:bodyPr>
          <a:lstStyle/>
          <a:p>
            <a:r>
              <a:rPr lang="en-US" b="1" dirty="0">
                <a:solidFill>
                  <a:srgbClr val="0070C0"/>
                </a:solidFill>
              </a:rPr>
              <a:t>BFSU 34-20V Well Site</a:t>
            </a:r>
          </a:p>
          <a:p>
            <a:r>
              <a:rPr lang="en-US" b="1" dirty="0">
                <a:solidFill>
                  <a:srgbClr val="0070C0"/>
                </a:solidFill>
              </a:rPr>
              <a:t>Post Conversion</a:t>
            </a:r>
          </a:p>
          <a:p>
            <a:r>
              <a:rPr lang="en-US" b="1" dirty="0">
                <a:solidFill>
                  <a:srgbClr val="0070C0"/>
                </a:solidFill>
              </a:rPr>
              <a:t>Pumping to Pumping-Flowing</a:t>
            </a:r>
            <a:endParaRPr lang="en-CA" b="1" dirty="0">
              <a:solidFill>
                <a:srgbClr val="0070C0"/>
              </a:solidFill>
            </a:endParaRPr>
          </a:p>
        </p:txBody>
      </p:sp>
    </p:spTree>
    <p:extLst>
      <p:ext uri="{BB962C8B-B14F-4D97-AF65-F5344CB8AC3E}">
        <p14:creationId xmlns:p14="http://schemas.microsoft.com/office/powerpoint/2010/main" val="5391918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9A661082-223D-B59D-F2F8-B8D706D6CF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188" y="0"/>
            <a:ext cx="9140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50DD9697-F0C9-4B9D-FED6-03A8585D463E}"/>
              </a:ext>
            </a:extLst>
          </p:cNvPr>
          <p:cNvSpPr>
            <a:spLocks noGrp="1"/>
          </p:cNvSpPr>
          <p:nvPr>
            <p:ph type="sldNum" sz="quarter" idx="10"/>
          </p:nvPr>
        </p:nvSpPr>
        <p:spPr/>
        <p:txBody>
          <a:bodyPr/>
          <a:lstStyle/>
          <a:p>
            <a:fld id="{420B3E01-37BA-46D0-A3E1-122939C9580B}" type="slidenum">
              <a:rPr lang="en-CA" smtClean="0"/>
              <a:t>25</a:t>
            </a:fld>
            <a:endParaRPr lang="en-CA" dirty="0"/>
          </a:p>
        </p:txBody>
      </p:sp>
      <p:sp>
        <p:nvSpPr>
          <p:cNvPr id="5" name="TextBox 4">
            <a:extLst>
              <a:ext uri="{FF2B5EF4-FFF2-40B4-BE49-F238E27FC236}">
                <a16:creationId xmlns:a16="http://schemas.microsoft.com/office/drawing/2014/main" id="{6D36C841-E86B-1AE9-52F0-9D1FA32A2CFE}"/>
              </a:ext>
            </a:extLst>
          </p:cNvPr>
          <p:cNvSpPr txBox="1"/>
          <p:nvPr/>
        </p:nvSpPr>
        <p:spPr>
          <a:xfrm>
            <a:off x="79717" y="754966"/>
            <a:ext cx="3000052" cy="1200329"/>
          </a:xfrm>
          <a:prstGeom prst="rect">
            <a:avLst/>
          </a:prstGeom>
          <a:noFill/>
        </p:spPr>
        <p:txBody>
          <a:bodyPr wrap="none" rtlCol="0">
            <a:spAutoFit/>
          </a:bodyPr>
          <a:lstStyle/>
          <a:p>
            <a:r>
              <a:rPr lang="en-US" b="1" dirty="0">
                <a:solidFill>
                  <a:srgbClr val="0070C0"/>
                </a:solidFill>
              </a:rPr>
              <a:t>BFSU 34-20V Well Site</a:t>
            </a:r>
          </a:p>
          <a:p>
            <a:r>
              <a:rPr lang="en-US" b="1" dirty="0">
                <a:solidFill>
                  <a:srgbClr val="0070C0"/>
                </a:solidFill>
              </a:rPr>
              <a:t>Post Conversion</a:t>
            </a:r>
          </a:p>
          <a:p>
            <a:r>
              <a:rPr lang="en-US" b="1" dirty="0">
                <a:solidFill>
                  <a:srgbClr val="0070C0"/>
                </a:solidFill>
              </a:rPr>
              <a:t>Pumping to Pumping-Flowing</a:t>
            </a:r>
          </a:p>
          <a:p>
            <a:r>
              <a:rPr lang="en-US" b="1" dirty="0">
                <a:solidFill>
                  <a:srgbClr val="0070C0"/>
                </a:solidFill>
              </a:rPr>
              <a:t>5,000 psi Pumping Wellhead</a:t>
            </a:r>
            <a:endParaRPr lang="en-CA" b="1" dirty="0">
              <a:solidFill>
                <a:srgbClr val="0070C0"/>
              </a:solidFill>
            </a:endParaRPr>
          </a:p>
        </p:txBody>
      </p:sp>
    </p:spTree>
    <p:extLst>
      <p:ext uri="{BB962C8B-B14F-4D97-AF65-F5344CB8AC3E}">
        <p14:creationId xmlns:p14="http://schemas.microsoft.com/office/powerpoint/2010/main" val="19123021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455B1CFD-3902-8A35-2E3D-D403FC9ED8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2701" y="0"/>
            <a:ext cx="9140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30CBBF7B-4266-C7D2-1A1B-57DC62400EDB}"/>
              </a:ext>
            </a:extLst>
          </p:cNvPr>
          <p:cNvSpPr>
            <a:spLocks noGrp="1"/>
          </p:cNvSpPr>
          <p:nvPr>
            <p:ph type="sldNum" sz="quarter" idx="10"/>
          </p:nvPr>
        </p:nvSpPr>
        <p:spPr/>
        <p:txBody>
          <a:bodyPr/>
          <a:lstStyle/>
          <a:p>
            <a:fld id="{420B3E01-37BA-46D0-A3E1-122939C9580B}" type="slidenum">
              <a:rPr lang="en-CA" smtClean="0"/>
              <a:t>26</a:t>
            </a:fld>
            <a:endParaRPr lang="en-CA" dirty="0"/>
          </a:p>
        </p:txBody>
      </p:sp>
      <p:sp>
        <p:nvSpPr>
          <p:cNvPr id="5" name="TextBox 4">
            <a:extLst>
              <a:ext uri="{FF2B5EF4-FFF2-40B4-BE49-F238E27FC236}">
                <a16:creationId xmlns:a16="http://schemas.microsoft.com/office/drawing/2014/main" id="{9223FBF9-DBE5-89AA-42F7-0DA6DE513FD4}"/>
              </a:ext>
            </a:extLst>
          </p:cNvPr>
          <p:cNvSpPr txBox="1"/>
          <p:nvPr/>
        </p:nvSpPr>
        <p:spPr>
          <a:xfrm>
            <a:off x="79717" y="754966"/>
            <a:ext cx="3000052" cy="1200329"/>
          </a:xfrm>
          <a:prstGeom prst="rect">
            <a:avLst/>
          </a:prstGeom>
          <a:noFill/>
        </p:spPr>
        <p:txBody>
          <a:bodyPr wrap="none" rtlCol="0">
            <a:spAutoFit/>
          </a:bodyPr>
          <a:lstStyle/>
          <a:p>
            <a:r>
              <a:rPr lang="en-US" b="1" dirty="0">
                <a:solidFill>
                  <a:srgbClr val="0070C0"/>
                </a:solidFill>
              </a:rPr>
              <a:t>BFSU 34-20V Well Site</a:t>
            </a:r>
          </a:p>
          <a:p>
            <a:r>
              <a:rPr lang="en-US" b="1" dirty="0">
                <a:solidFill>
                  <a:srgbClr val="0070C0"/>
                </a:solidFill>
              </a:rPr>
              <a:t>Post Conversion</a:t>
            </a:r>
          </a:p>
          <a:p>
            <a:r>
              <a:rPr lang="en-US" b="1" dirty="0">
                <a:solidFill>
                  <a:srgbClr val="0070C0"/>
                </a:solidFill>
              </a:rPr>
              <a:t>Pumping to Pumping-Flowing</a:t>
            </a:r>
          </a:p>
          <a:p>
            <a:r>
              <a:rPr lang="en-US" b="1" dirty="0">
                <a:solidFill>
                  <a:srgbClr val="0070C0"/>
                </a:solidFill>
              </a:rPr>
              <a:t>5,000 psi Pumping Wellhead</a:t>
            </a:r>
            <a:endParaRPr lang="en-CA" b="1" dirty="0">
              <a:solidFill>
                <a:srgbClr val="0070C0"/>
              </a:solidFill>
            </a:endParaRPr>
          </a:p>
        </p:txBody>
      </p:sp>
    </p:spTree>
    <p:extLst>
      <p:ext uri="{BB962C8B-B14F-4D97-AF65-F5344CB8AC3E}">
        <p14:creationId xmlns:p14="http://schemas.microsoft.com/office/powerpoint/2010/main" val="6310710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8587DB4E-4E1D-4B35-7AE5-CF5D46B832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9255" y="0"/>
            <a:ext cx="9140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3A540A7C-1A40-5717-0193-1D57F900FC7E}"/>
              </a:ext>
            </a:extLst>
          </p:cNvPr>
          <p:cNvSpPr>
            <a:spLocks noGrp="1"/>
          </p:cNvSpPr>
          <p:nvPr>
            <p:ph type="sldNum" sz="quarter" idx="10"/>
          </p:nvPr>
        </p:nvSpPr>
        <p:spPr/>
        <p:txBody>
          <a:bodyPr/>
          <a:lstStyle/>
          <a:p>
            <a:fld id="{420B3E01-37BA-46D0-A3E1-122939C9580B}" type="slidenum">
              <a:rPr lang="en-CA" smtClean="0"/>
              <a:t>27</a:t>
            </a:fld>
            <a:endParaRPr lang="en-CA" dirty="0"/>
          </a:p>
        </p:txBody>
      </p:sp>
      <p:sp>
        <p:nvSpPr>
          <p:cNvPr id="5" name="TextBox 4">
            <a:extLst>
              <a:ext uri="{FF2B5EF4-FFF2-40B4-BE49-F238E27FC236}">
                <a16:creationId xmlns:a16="http://schemas.microsoft.com/office/drawing/2014/main" id="{B6D4F5DC-C376-CB0F-B779-7919D2F9A2B4}"/>
              </a:ext>
            </a:extLst>
          </p:cNvPr>
          <p:cNvSpPr txBox="1"/>
          <p:nvPr/>
        </p:nvSpPr>
        <p:spPr>
          <a:xfrm>
            <a:off x="79717" y="754966"/>
            <a:ext cx="3000052" cy="923330"/>
          </a:xfrm>
          <a:prstGeom prst="rect">
            <a:avLst/>
          </a:prstGeom>
          <a:noFill/>
        </p:spPr>
        <p:txBody>
          <a:bodyPr wrap="none" rtlCol="0">
            <a:spAutoFit/>
          </a:bodyPr>
          <a:lstStyle/>
          <a:p>
            <a:r>
              <a:rPr lang="en-US" b="1" dirty="0">
                <a:solidFill>
                  <a:srgbClr val="0070C0"/>
                </a:solidFill>
              </a:rPr>
              <a:t>BFSU 44-21V Well Site</a:t>
            </a:r>
          </a:p>
          <a:p>
            <a:r>
              <a:rPr lang="en-US" b="1" dirty="0">
                <a:solidFill>
                  <a:srgbClr val="0070C0"/>
                </a:solidFill>
              </a:rPr>
              <a:t>Conversion From</a:t>
            </a:r>
          </a:p>
          <a:p>
            <a:r>
              <a:rPr lang="en-US" b="1" dirty="0">
                <a:solidFill>
                  <a:srgbClr val="0070C0"/>
                </a:solidFill>
              </a:rPr>
              <a:t>Pumping to Pumping-Flowing</a:t>
            </a:r>
            <a:endParaRPr lang="en-CA" b="1" dirty="0">
              <a:solidFill>
                <a:srgbClr val="0070C0"/>
              </a:solidFill>
            </a:endParaRPr>
          </a:p>
        </p:txBody>
      </p:sp>
    </p:spTree>
    <p:extLst>
      <p:ext uri="{BB962C8B-B14F-4D97-AF65-F5344CB8AC3E}">
        <p14:creationId xmlns:p14="http://schemas.microsoft.com/office/powerpoint/2010/main" val="10765748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65A55AD5-59E7-3484-6A75-08314CBB6D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2663" y="0"/>
            <a:ext cx="514667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636F2092-A051-9E2F-320A-809DCCDF5C61}"/>
              </a:ext>
            </a:extLst>
          </p:cNvPr>
          <p:cNvSpPr>
            <a:spLocks noGrp="1"/>
          </p:cNvSpPr>
          <p:nvPr>
            <p:ph type="sldNum" sz="quarter" idx="10"/>
          </p:nvPr>
        </p:nvSpPr>
        <p:spPr/>
        <p:txBody>
          <a:bodyPr/>
          <a:lstStyle/>
          <a:p>
            <a:fld id="{420B3E01-37BA-46D0-A3E1-122939C9580B}" type="slidenum">
              <a:rPr lang="en-CA" smtClean="0"/>
              <a:t>28</a:t>
            </a:fld>
            <a:endParaRPr lang="en-CA" dirty="0"/>
          </a:p>
        </p:txBody>
      </p:sp>
      <p:sp>
        <p:nvSpPr>
          <p:cNvPr id="5" name="TextBox 4">
            <a:extLst>
              <a:ext uri="{FF2B5EF4-FFF2-40B4-BE49-F238E27FC236}">
                <a16:creationId xmlns:a16="http://schemas.microsoft.com/office/drawing/2014/main" id="{8074B08A-0858-47B2-CB21-5B11592D3F03}"/>
              </a:ext>
            </a:extLst>
          </p:cNvPr>
          <p:cNvSpPr txBox="1"/>
          <p:nvPr/>
        </p:nvSpPr>
        <p:spPr>
          <a:xfrm>
            <a:off x="79717" y="754966"/>
            <a:ext cx="3000052" cy="923330"/>
          </a:xfrm>
          <a:prstGeom prst="rect">
            <a:avLst/>
          </a:prstGeom>
          <a:noFill/>
        </p:spPr>
        <p:txBody>
          <a:bodyPr wrap="none" rtlCol="0">
            <a:spAutoFit/>
          </a:bodyPr>
          <a:lstStyle/>
          <a:p>
            <a:r>
              <a:rPr lang="en-US" b="1" dirty="0">
                <a:solidFill>
                  <a:srgbClr val="0070C0"/>
                </a:solidFill>
              </a:rPr>
              <a:t>BFSU 44-21V Well Site</a:t>
            </a:r>
          </a:p>
          <a:p>
            <a:r>
              <a:rPr lang="en-US" b="1" dirty="0">
                <a:solidFill>
                  <a:srgbClr val="0070C0"/>
                </a:solidFill>
              </a:rPr>
              <a:t>Conversion From</a:t>
            </a:r>
          </a:p>
          <a:p>
            <a:r>
              <a:rPr lang="en-US" b="1" dirty="0">
                <a:solidFill>
                  <a:srgbClr val="0070C0"/>
                </a:solidFill>
              </a:rPr>
              <a:t>Pumping to Pumping-Flowing</a:t>
            </a:r>
            <a:endParaRPr lang="en-CA" b="1" dirty="0">
              <a:solidFill>
                <a:srgbClr val="0070C0"/>
              </a:solidFill>
            </a:endParaRPr>
          </a:p>
        </p:txBody>
      </p:sp>
    </p:spTree>
    <p:extLst>
      <p:ext uri="{BB962C8B-B14F-4D97-AF65-F5344CB8AC3E}">
        <p14:creationId xmlns:p14="http://schemas.microsoft.com/office/powerpoint/2010/main" val="37201720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2A9C45EE-FF47-0C6B-5005-9603748841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2663" y="0"/>
            <a:ext cx="514667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F7279C28-CA55-D78E-74C1-DAE1EE0A2430}"/>
              </a:ext>
            </a:extLst>
          </p:cNvPr>
          <p:cNvSpPr>
            <a:spLocks noGrp="1"/>
          </p:cNvSpPr>
          <p:nvPr>
            <p:ph type="sldNum" sz="quarter" idx="10"/>
          </p:nvPr>
        </p:nvSpPr>
        <p:spPr/>
        <p:txBody>
          <a:bodyPr/>
          <a:lstStyle/>
          <a:p>
            <a:fld id="{420B3E01-37BA-46D0-A3E1-122939C9580B}" type="slidenum">
              <a:rPr lang="en-CA" smtClean="0"/>
              <a:t>29</a:t>
            </a:fld>
            <a:endParaRPr lang="en-CA" dirty="0"/>
          </a:p>
        </p:txBody>
      </p:sp>
      <p:sp>
        <p:nvSpPr>
          <p:cNvPr id="5" name="TextBox 4">
            <a:extLst>
              <a:ext uri="{FF2B5EF4-FFF2-40B4-BE49-F238E27FC236}">
                <a16:creationId xmlns:a16="http://schemas.microsoft.com/office/drawing/2014/main" id="{B291552F-EC9A-FA90-0AF2-CAFC85568036}"/>
              </a:ext>
            </a:extLst>
          </p:cNvPr>
          <p:cNvSpPr txBox="1"/>
          <p:nvPr/>
        </p:nvSpPr>
        <p:spPr>
          <a:xfrm>
            <a:off x="79717" y="754966"/>
            <a:ext cx="3000052" cy="1477328"/>
          </a:xfrm>
          <a:prstGeom prst="rect">
            <a:avLst/>
          </a:prstGeom>
          <a:noFill/>
        </p:spPr>
        <p:txBody>
          <a:bodyPr wrap="none" rtlCol="0">
            <a:spAutoFit/>
          </a:bodyPr>
          <a:lstStyle/>
          <a:p>
            <a:r>
              <a:rPr lang="en-US" b="1" dirty="0">
                <a:solidFill>
                  <a:srgbClr val="0070C0"/>
                </a:solidFill>
              </a:rPr>
              <a:t>BFSU 44-21V Well Site</a:t>
            </a:r>
          </a:p>
          <a:p>
            <a:r>
              <a:rPr lang="en-US" b="1" dirty="0">
                <a:solidFill>
                  <a:srgbClr val="0070C0"/>
                </a:solidFill>
              </a:rPr>
              <a:t>Post Conversion From</a:t>
            </a:r>
          </a:p>
          <a:p>
            <a:r>
              <a:rPr lang="en-US" b="1" dirty="0">
                <a:solidFill>
                  <a:srgbClr val="0070C0"/>
                </a:solidFill>
              </a:rPr>
              <a:t>Pumping to Pumping-Flowing</a:t>
            </a:r>
          </a:p>
          <a:p>
            <a:r>
              <a:rPr lang="en-US" b="1" dirty="0">
                <a:solidFill>
                  <a:srgbClr val="0070C0"/>
                </a:solidFill>
              </a:rPr>
              <a:t>5,000 psi Pumping Wellhead</a:t>
            </a:r>
            <a:endParaRPr lang="en-CA" b="1" dirty="0">
              <a:solidFill>
                <a:srgbClr val="0070C0"/>
              </a:solidFill>
            </a:endParaRPr>
          </a:p>
          <a:p>
            <a:endParaRPr lang="en-CA" b="1" dirty="0">
              <a:solidFill>
                <a:srgbClr val="0070C0"/>
              </a:solidFill>
            </a:endParaRPr>
          </a:p>
        </p:txBody>
      </p:sp>
    </p:spTree>
    <p:extLst>
      <p:ext uri="{BB962C8B-B14F-4D97-AF65-F5344CB8AC3E}">
        <p14:creationId xmlns:p14="http://schemas.microsoft.com/office/powerpoint/2010/main" val="41935473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2C7607-3293-F560-106F-3EB819363777}"/>
              </a:ext>
            </a:extLst>
          </p:cNvPr>
          <p:cNvSpPr>
            <a:spLocks noGrp="1"/>
          </p:cNvSpPr>
          <p:nvPr>
            <p:ph idx="1"/>
          </p:nvPr>
        </p:nvSpPr>
        <p:spPr>
          <a:xfrm>
            <a:off x="609600" y="1215685"/>
            <a:ext cx="10972800" cy="4525963"/>
          </a:xfrm>
        </p:spPr>
        <p:txBody>
          <a:bodyPr/>
          <a:lstStyle/>
          <a:p>
            <a:r>
              <a:rPr lang="en-US" sz="2400" b="1" dirty="0">
                <a:solidFill>
                  <a:srgbClr val="0070C0"/>
                </a:solidFill>
              </a:rPr>
              <a:t>The Company’s performance was </a:t>
            </a:r>
            <a:r>
              <a:rPr lang="en-US" sz="2400" b="1" u="sng" dirty="0">
                <a:solidFill>
                  <a:srgbClr val="0070C0"/>
                </a:solidFill>
              </a:rPr>
              <a:t>negatively</a:t>
            </a:r>
            <a:r>
              <a:rPr lang="en-US" sz="2400" b="1" dirty="0">
                <a:solidFill>
                  <a:srgbClr val="0070C0"/>
                </a:solidFill>
              </a:rPr>
              <a:t> impacted by the following:</a:t>
            </a:r>
          </a:p>
          <a:p>
            <a:pPr lvl="1"/>
            <a:r>
              <a:rPr lang="en-US" sz="2000" b="1" dirty="0">
                <a:solidFill>
                  <a:srgbClr val="0070C0"/>
                </a:solidFill>
              </a:rPr>
              <a:t>Cuda Insolvency/Bankruptcy caused the Company to carry Cuda’s operational arrears which reached a maximum of c. $5 million causing liquidity issues to the Company’s Senior Credit facility.</a:t>
            </a:r>
          </a:p>
          <a:p>
            <a:pPr lvl="2"/>
            <a:r>
              <a:rPr lang="en-US" sz="1600" b="1" dirty="0">
                <a:solidFill>
                  <a:srgbClr val="0070C0"/>
                </a:solidFill>
              </a:rPr>
              <a:t>The Cuda Receiver would not utilize funds from the Court authorized DIP funds though the Company was a secured 1</a:t>
            </a:r>
            <a:r>
              <a:rPr lang="en-US" sz="1600" b="1" baseline="30000" dirty="0">
                <a:solidFill>
                  <a:srgbClr val="0070C0"/>
                </a:solidFill>
              </a:rPr>
              <a:t>st</a:t>
            </a:r>
            <a:r>
              <a:rPr lang="en-US" sz="1600" b="1" dirty="0">
                <a:solidFill>
                  <a:srgbClr val="0070C0"/>
                </a:solidFill>
              </a:rPr>
              <a:t> Creditor.</a:t>
            </a:r>
          </a:p>
          <a:p>
            <a:pPr lvl="1"/>
            <a:r>
              <a:rPr lang="en-US" sz="2000" b="1" dirty="0">
                <a:solidFill>
                  <a:srgbClr val="0070C0"/>
                </a:solidFill>
              </a:rPr>
              <a:t>Hedging losses on the hedges required under the Senior Credit facility due to unexpected dramatic increase in oil prices due the Russia/Ukraine conflict.</a:t>
            </a:r>
          </a:p>
          <a:p>
            <a:pPr lvl="1"/>
            <a:r>
              <a:rPr lang="en-US" sz="2000" b="1" dirty="0">
                <a:solidFill>
                  <a:srgbClr val="0070C0"/>
                </a:solidFill>
              </a:rPr>
              <a:t>Increased Interest cost on the Company’s Senior Credit facility due to dramatic increases in interest rates as a response to inflation in the western economies.</a:t>
            </a:r>
          </a:p>
          <a:p>
            <a:pPr lvl="1"/>
            <a:r>
              <a:rPr lang="en-US" sz="2000" b="1" dirty="0">
                <a:solidFill>
                  <a:srgbClr val="0070C0"/>
                </a:solidFill>
              </a:rPr>
              <a:t>Oil production decrease at the Barron Flats Shannon Unit due to decrease in injection volumes in February 2022 to mitigate pressure restrictions in the gas gathering system due to increased field operating pressures caused by injection response.</a:t>
            </a:r>
          </a:p>
          <a:p>
            <a:pPr lvl="2"/>
            <a:r>
              <a:rPr lang="en-US" sz="1600" b="1" dirty="0">
                <a:solidFill>
                  <a:srgbClr val="0070C0"/>
                </a:solidFill>
              </a:rPr>
              <a:t>The Company was unable to implement a solution to these issues due to the inflexibility of its Senior Credit facility and its 27% working interest partner (Cuda) being in Receivership commencing in November 2021.</a:t>
            </a:r>
          </a:p>
          <a:p>
            <a:endParaRPr lang="en-CA" sz="2400" b="1" dirty="0">
              <a:solidFill>
                <a:srgbClr val="0070C0"/>
              </a:solidFill>
            </a:endParaRPr>
          </a:p>
        </p:txBody>
      </p:sp>
      <p:sp>
        <p:nvSpPr>
          <p:cNvPr id="4" name="Slide Number Placeholder 3">
            <a:extLst>
              <a:ext uri="{FF2B5EF4-FFF2-40B4-BE49-F238E27FC236}">
                <a16:creationId xmlns:a16="http://schemas.microsoft.com/office/drawing/2014/main" id="{EDA39916-5C17-F936-6D10-E4031B44B5E3}"/>
              </a:ext>
            </a:extLst>
          </p:cNvPr>
          <p:cNvSpPr>
            <a:spLocks noGrp="1"/>
          </p:cNvSpPr>
          <p:nvPr>
            <p:ph type="sldNum" sz="quarter" idx="10"/>
          </p:nvPr>
        </p:nvSpPr>
        <p:spPr/>
        <p:txBody>
          <a:bodyPr/>
          <a:lstStyle/>
          <a:p>
            <a:pPr>
              <a:defRPr/>
            </a:pPr>
            <a:fld id="{FCAA1F30-63CE-4EB5-9081-5182E55C69C6}" type="slidenum">
              <a:rPr lang="en-US" smtClean="0"/>
              <a:pPr>
                <a:defRPr/>
              </a:pPr>
              <a:t>3</a:t>
            </a:fld>
            <a:endParaRPr lang="en-US" dirty="0"/>
          </a:p>
        </p:txBody>
      </p:sp>
      <p:sp>
        <p:nvSpPr>
          <p:cNvPr id="5" name="Title 4">
            <a:extLst>
              <a:ext uri="{FF2B5EF4-FFF2-40B4-BE49-F238E27FC236}">
                <a16:creationId xmlns:a16="http://schemas.microsoft.com/office/drawing/2014/main" id="{C44181A6-F914-E210-B9E7-B0435A9CBBDB}"/>
              </a:ext>
            </a:extLst>
          </p:cNvPr>
          <p:cNvSpPr>
            <a:spLocks noGrp="1"/>
          </p:cNvSpPr>
          <p:nvPr>
            <p:ph type="title"/>
          </p:nvPr>
        </p:nvSpPr>
        <p:spPr>
          <a:xfrm>
            <a:off x="609600" y="274638"/>
            <a:ext cx="10972800" cy="1143000"/>
          </a:xfrm>
        </p:spPr>
        <p:txBody>
          <a:bodyPr/>
          <a:lstStyle/>
          <a:p>
            <a:r>
              <a:rPr lang="en-US" b="1" dirty="0">
                <a:solidFill>
                  <a:srgbClr val="0070C0"/>
                </a:solidFill>
              </a:rPr>
              <a:t>2022 Highlights</a:t>
            </a:r>
            <a:endParaRPr lang="en-CA" b="1" dirty="0">
              <a:solidFill>
                <a:srgbClr val="0070C0"/>
              </a:solidFill>
            </a:endParaRPr>
          </a:p>
        </p:txBody>
      </p:sp>
    </p:spTree>
    <p:extLst>
      <p:ext uri="{BB962C8B-B14F-4D97-AF65-F5344CB8AC3E}">
        <p14:creationId xmlns:p14="http://schemas.microsoft.com/office/powerpoint/2010/main" val="37389211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C88C2DB9-0988-02C3-A555-E9C4071D9E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2702" y="0"/>
            <a:ext cx="9140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90047FF0-96F1-9125-48D1-06F53E54D5EF}"/>
              </a:ext>
            </a:extLst>
          </p:cNvPr>
          <p:cNvSpPr>
            <a:spLocks noGrp="1"/>
          </p:cNvSpPr>
          <p:nvPr>
            <p:ph type="sldNum" sz="quarter" idx="10"/>
          </p:nvPr>
        </p:nvSpPr>
        <p:spPr/>
        <p:txBody>
          <a:bodyPr/>
          <a:lstStyle/>
          <a:p>
            <a:fld id="{420B3E01-37BA-46D0-A3E1-122939C9580B}" type="slidenum">
              <a:rPr lang="en-CA" smtClean="0"/>
              <a:t>30</a:t>
            </a:fld>
            <a:endParaRPr lang="en-CA" dirty="0"/>
          </a:p>
        </p:txBody>
      </p:sp>
      <p:sp>
        <p:nvSpPr>
          <p:cNvPr id="5" name="TextBox 4">
            <a:extLst>
              <a:ext uri="{FF2B5EF4-FFF2-40B4-BE49-F238E27FC236}">
                <a16:creationId xmlns:a16="http://schemas.microsoft.com/office/drawing/2014/main" id="{703973CD-4949-5F3A-821E-D5634E284D08}"/>
              </a:ext>
            </a:extLst>
          </p:cNvPr>
          <p:cNvSpPr txBox="1"/>
          <p:nvPr/>
        </p:nvSpPr>
        <p:spPr>
          <a:xfrm>
            <a:off x="79717" y="754966"/>
            <a:ext cx="3000052" cy="1477328"/>
          </a:xfrm>
          <a:prstGeom prst="rect">
            <a:avLst/>
          </a:prstGeom>
          <a:noFill/>
        </p:spPr>
        <p:txBody>
          <a:bodyPr wrap="none" rtlCol="0">
            <a:spAutoFit/>
          </a:bodyPr>
          <a:lstStyle/>
          <a:p>
            <a:r>
              <a:rPr lang="en-US" b="1" dirty="0">
                <a:solidFill>
                  <a:srgbClr val="0070C0"/>
                </a:solidFill>
              </a:rPr>
              <a:t>BFSU 44-21V Well Site</a:t>
            </a:r>
          </a:p>
          <a:p>
            <a:r>
              <a:rPr lang="en-US" b="1" dirty="0">
                <a:solidFill>
                  <a:srgbClr val="0070C0"/>
                </a:solidFill>
              </a:rPr>
              <a:t>Post Conversion From</a:t>
            </a:r>
          </a:p>
          <a:p>
            <a:r>
              <a:rPr lang="en-US" b="1" dirty="0">
                <a:solidFill>
                  <a:srgbClr val="0070C0"/>
                </a:solidFill>
              </a:rPr>
              <a:t>Pumping to Pumping-Flowing</a:t>
            </a:r>
          </a:p>
          <a:p>
            <a:r>
              <a:rPr lang="en-US" b="1" dirty="0">
                <a:solidFill>
                  <a:srgbClr val="0070C0"/>
                </a:solidFill>
              </a:rPr>
              <a:t>Pumping Flowing Pressure:</a:t>
            </a:r>
          </a:p>
          <a:p>
            <a:r>
              <a:rPr lang="en-US" b="1" dirty="0">
                <a:solidFill>
                  <a:srgbClr val="0070C0"/>
                </a:solidFill>
              </a:rPr>
              <a:t>360 psi</a:t>
            </a:r>
            <a:endParaRPr lang="en-CA" b="1" dirty="0">
              <a:solidFill>
                <a:srgbClr val="0070C0"/>
              </a:solidFill>
            </a:endParaRPr>
          </a:p>
        </p:txBody>
      </p:sp>
    </p:spTree>
    <p:extLst>
      <p:ext uri="{BB962C8B-B14F-4D97-AF65-F5344CB8AC3E}">
        <p14:creationId xmlns:p14="http://schemas.microsoft.com/office/powerpoint/2010/main" val="36733347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3E181525-F8B1-036B-631F-56F7A040E7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7392" y="0"/>
            <a:ext cx="9140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5D6586EC-15A7-9EFF-58AC-6131F5D9F06B}"/>
              </a:ext>
            </a:extLst>
          </p:cNvPr>
          <p:cNvSpPr>
            <a:spLocks noGrp="1"/>
          </p:cNvSpPr>
          <p:nvPr>
            <p:ph type="sldNum" sz="quarter" idx="10"/>
          </p:nvPr>
        </p:nvSpPr>
        <p:spPr/>
        <p:txBody>
          <a:bodyPr/>
          <a:lstStyle/>
          <a:p>
            <a:fld id="{420B3E01-37BA-46D0-A3E1-122939C9580B}" type="slidenum">
              <a:rPr lang="en-CA" smtClean="0"/>
              <a:t>31</a:t>
            </a:fld>
            <a:endParaRPr lang="en-CA" dirty="0"/>
          </a:p>
        </p:txBody>
      </p:sp>
      <p:sp>
        <p:nvSpPr>
          <p:cNvPr id="5" name="TextBox 4">
            <a:extLst>
              <a:ext uri="{FF2B5EF4-FFF2-40B4-BE49-F238E27FC236}">
                <a16:creationId xmlns:a16="http://schemas.microsoft.com/office/drawing/2014/main" id="{BDCC85C8-1256-DDFD-05BF-D3DD635FCD6A}"/>
              </a:ext>
            </a:extLst>
          </p:cNvPr>
          <p:cNvSpPr txBox="1"/>
          <p:nvPr/>
        </p:nvSpPr>
        <p:spPr>
          <a:xfrm>
            <a:off x="25256" y="801858"/>
            <a:ext cx="3775905" cy="369332"/>
          </a:xfrm>
          <a:prstGeom prst="rect">
            <a:avLst/>
          </a:prstGeom>
          <a:noFill/>
        </p:spPr>
        <p:txBody>
          <a:bodyPr wrap="none" rtlCol="0">
            <a:spAutoFit/>
          </a:bodyPr>
          <a:lstStyle/>
          <a:p>
            <a:r>
              <a:rPr lang="en-US" b="1" dirty="0">
                <a:solidFill>
                  <a:srgbClr val="0070C0"/>
                </a:solidFill>
              </a:rPr>
              <a:t>BFSU Gas Gathering System Upgrade</a:t>
            </a:r>
            <a:endParaRPr lang="en-CA" b="1" dirty="0">
              <a:solidFill>
                <a:srgbClr val="0070C0"/>
              </a:solidFill>
            </a:endParaRPr>
          </a:p>
        </p:txBody>
      </p:sp>
    </p:spTree>
    <p:extLst>
      <p:ext uri="{BB962C8B-B14F-4D97-AF65-F5344CB8AC3E}">
        <p14:creationId xmlns:p14="http://schemas.microsoft.com/office/powerpoint/2010/main" val="8074330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DDE142CE-6407-26B2-849C-5DA8405AD3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3945" y="0"/>
            <a:ext cx="9140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285CE398-CE20-CC7C-AB66-0BB064439D0C}"/>
              </a:ext>
            </a:extLst>
          </p:cNvPr>
          <p:cNvSpPr>
            <a:spLocks noGrp="1"/>
          </p:cNvSpPr>
          <p:nvPr>
            <p:ph type="sldNum" sz="quarter" idx="10"/>
          </p:nvPr>
        </p:nvSpPr>
        <p:spPr/>
        <p:txBody>
          <a:bodyPr/>
          <a:lstStyle/>
          <a:p>
            <a:fld id="{420B3E01-37BA-46D0-A3E1-122939C9580B}" type="slidenum">
              <a:rPr lang="en-CA" smtClean="0"/>
              <a:t>32</a:t>
            </a:fld>
            <a:endParaRPr lang="en-CA" dirty="0"/>
          </a:p>
        </p:txBody>
      </p:sp>
      <p:sp>
        <p:nvSpPr>
          <p:cNvPr id="5" name="TextBox 4">
            <a:extLst>
              <a:ext uri="{FF2B5EF4-FFF2-40B4-BE49-F238E27FC236}">
                <a16:creationId xmlns:a16="http://schemas.microsoft.com/office/drawing/2014/main" id="{AE3E58DC-44BA-19F5-1292-4A7D6E700CA6}"/>
              </a:ext>
            </a:extLst>
          </p:cNvPr>
          <p:cNvSpPr txBox="1"/>
          <p:nvPr/>
        </p:nvSpPr>
        <p:spPr>
          <a:xfrm>
            <a:off x="25256" y="801858"/>
            <a:ext cx="3775905" cy="369332"/>
          </a:xfrm>
          <a:prstGeom prst="rect">
            <a:avLst/>
          </a:prstGeom>
          <a:noFill/>
        </p:spPr>
        <p:txBody>
          <a:bodyPr wrap="none" rtlCol="0">
            <a:spAutoFit/>
          </a:bodyPr>
          <a:lstStyle/>
          <a:p>
            <a:r>
              <a:rPr lang="en-US" b="1" dirty="0">
                <a:solidFill>
                  <a:srgbClr val="0070C0"/>
                </a:solidFill>
              </a:rPr>
              <a:t>BFSU Gas Gathering System Upgrade</a:t>
            </a:r>
            <a:endParaRPr lang="en-CA" b="1" dirty="0">
              <a:solidFill>
                <a:srgbClr val="0070C0"/>
              </a:solidFill>
            </a:endParaRPr>
          </a:p>
        </p:txBody>
      </p:sp>
    </p:spTree>
    <p:extLst>
      <p:ext uri="{BB962C8B-B14F-4D97-AF65-F5344CB8AC3E}">
        <p14:creationId xmlns:p14="http://schemas.microsoft.com/office/powerpoint/2010/main" val="25360019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B3122E-67BC-1A65-C395-EF17761C65B1}"/>
              </a:ext>
            </a:extLst>
          </p:cNvPr>
          <p:cNvPicPr>
            <a:picLocks noChangeAspect="1"/>
          </p:cNvPicPr>
          <p:nvPr/>
        </p:nvPicPr>
        <p:blipFill>
          <a:blip r:embed="rId2"/>
          <a:stretch>
            <a:fillRect/>
          </a:stretch>
        </p:blipFill>
        <p:spPr>
          <a:xfrm>
            <a:off x="1766584" y="15121"/>
            <a:ext cx="8311828" cy="6042313"/>
          </a:xfrm>
          <a:prstGeom prst="rect">
            <a:avLst/>
          </a:prstGeom>
        </p:spPr>
      </p:pic>
      <p:sp>
        <p:nvSpPr>
          <p:cNvPr id="2" name="Oval 1">
            <a:extLst>
              <a:ext uri="{FF2B5EF4-FFF2-40B4-BE49-F238E27FC236}">
                <a16:creationId xmlns:a16="http://schemas.microsoft.com/office/drawing/2014/main" id="{AB27F935-79D2-B054-AA50-AC62DE0B2E29}"/>
              </a:ext>
            </a:extLst>
          </p:cNvPr>
          <p:cNvSpPr/>
          <p:nvPr/>
        </p:nvSpPr>
        <p:spPr>
          <a:xfrm>
            <a:off x="7137009" y="1116037"/>
            <a:ext cx="1369256" cy="4013981"/>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cxnSp>
        <p:nvCxnSpPr>
          <p:cNvPr id="13" name="Straight Connector 12">
            <a:extLst>
              <a:ext uri="{FF2B5EF4-FFF2-40B4-BE49-F238E27FC236}">
                <a16:creationId xmlns:a16="http://schemas.microsoft.com/office/drawing/2014/main" id="{4A7EF221-CD0D-79D1-AF47-88A8EC4C9AF6}"/>
              </a:ext>
            </a:extLst>
          </p:cNvPr>
          <p:cNvCxnSpPr>
            <a:cxnSpLocks/>
          </p:cNvCxnSpPr>
          <p:nvPr/>
        </p:nvCxnSpPr>
        <p:spPr>
          <a:xfrm flipV="1">
            <a:off x="6958819" y="2941583"/>
            <a:ext cx="604911" cy="436099"/>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7D03A15-FE87-2D7F-1EC0-D32C3B8A2692}"/>
              </a:ext>
            </a:extLst>
          </p:cNvPr>
          <p:cNvCxnSpPr>
            <a:cxnSpLocks/>
          </p:cNvCxnSpPr>
          <p:nvPr/>
        </p:nvCxnSpPr>
        <p:spPr>
          <a:xfrm flipV="1">
            <a:off x="7671582" y="2338108"/>
            <a:ext cx="604911" cy="436099"/>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
        <p:nvSpPr>
          <p:cNvPr id="16" name="Speech Bubble: Rectangle 15">
            <a:extLst>
              <a:ext uri="{FF2B5EF4-FFF2-40B4-BE49-F238E27FC236}">
                <a16:creationId xmlns:a16="http://schemas.microsoft.com/office/drawing/2014/main" id="{8D62A053-95A9-FD78-7DFE-761131124BF9}"/>
              </a:ext>
            </a:extLst>
          </p:cNvPr>
          <p:cNvSpPr/>
          <p:nvPr/>
        </p:nvSpPr>
        <p:spPr>
          <a:xfrm>
            <a:off x="9852074" y="586155"/>
            <a:ext cx="2175803" cy="1704536"/>
          </a:xfrm>
          <a:prstGeom prst="wedgeRectCallout">
            <a:avLst>
              <a:gd name="adj1" fmla="val -99235"/>
              <a:gd name="adj2" fmla="val 1042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a:p>
            <a:pPr algn="ctr"/>
            <a:endParaRPr lang="en-CA" b="1" dirty="0"/>
          </a:p>
          <a:p>
            <a:pPr algn="ctr"/>
            <a:endParaRPr lang="en-CA" b="1" dirty="0"/>
          </a:p>
          <a:p>
            <a:pPr algn="ctr"/>
            <a:endParaRPr lang="en-CA" b="1" dirty="0"/>
          </a:p>
          <a:p>
            <a:pPr algn="ctr"/>
            <a:endParaRPr lang="en-CA" b="1" dirty="0"/>
          </a:p>
          <a:p>
            <a:pPr algn="ctr"/>
            <a:endParaRPr lang="en-CA" b="1" dirty="0"/>
          </a:p>
          <a:p>
            <a:pPr algn="ctr"/>
            <a:endParaRPr lang="en-CA" b="1" dirty="0"/>
          </a:p>
          <a:p>
            <a:pPr algn="ctr"/>
            <a:endParaRPr lang="en-CA" b="1" dirty="0"/>
          </a:p>
          <a:p>
            <a:pPr algn="ctr"/>
            <a:endParaRPr lang="en-CA" b="1" dirty="0"/>
          </a:p>
          <a:p>
            <a:pPr algn="ctr"/>
            <a:endParaRPr lang="en-CA" b="1" dirty="0"/>
          </a:p>
          <a:p>
            <a:pPr algn="ctr"/>
            <a:endParaRPr lang="en-CA" b="1" dirty="0"/>
          </a:p>
          <a:p>
            <a:pPr algn="ctr"/>
            <a:r>
              <a:rPr lang="en-CA" b="1" dirty="0"/>
              <a:t>Production Rate Proportionate to 2020 Injection/Production</a:t>
            </a:r>
          </a:p>
          <a:p>
            <a:pPr algn="ctr"/>
            <a:endParaRPr lang="en-CA" b="1" dirty="0"/>
          </a:p>
          <a:p>
            <a:pPr algn="ctr"/>
            <a:endParaRPr lang="en-CA" b="1" dirty="0"/>
          </a:p>
          <a:p>
            <a:pPr algn="ctr"/>
            <a:endParaRPr lang="en-CA" b="1" dirty="0"/>
          </a:p>
          <a:p>
            <a:pPr algn="ctr"/>
            <a:endParaRPr lang="en-CA" b="1" dirty="0"/>
          </a:p>
          <a:p>
            <a:pPr algn="ctr"/>
            <a:endParaRPr lang="en-CA" b="1" dirty="0"/>
          </a:p>
          <a:p>
            <a:pPr algn="ctr"/>
            <a:endParaRPr lang="en-CA" b="1" dirty="0"/>
          </a:p>
          <a:p>
            <a:pPr algn="ctr"/>
            <a:endParaRPr lang="en-CA" b="1" dirty="0"/>
          </a:p>
          <a:p>
            <a:pPr algn="ctr"/>
            <a:endParaRPr lang="en-CA" b="1" dirty="0"/>
          </a:p>
          <a:p>
            <a:pPr algn="ctr"/>
            <a:endParaRPr lang="en-CA" b="1" dirty="0"/>
          </a:p>
          <a:p>
            <a:pPr algn="ctr"/>
            <a:endParaRPr lang="en-CA" b="1" dirty="0"/>
          </a:p>
          <a:p>
            <a:pPr algn="ctr"/>
            <a:r>
              <a:rPr lang="en-CA" b="1" dirty="0"/>
              <a:t>PP</a:t>
            </a:r>
          </a:p>
        </p:txBody>
      </p:sp>
      <p:sp>
        <p:nvSpPr>
          <p:cNvPr id="5" name="TextBox 4">
            <a:extLst>
              <a:ext uri="{FF2B5EF4-FFF2-40B4-BE49-F238E27FC236}">
                <a16:creationId xmlns:a16="http://schemas.microsoft.com/office/drawing/2014/main" id="{A06C699F-CDF0-84A0-A49F-A7841E03D7E8}"/>
              </a:ext>
            </a:extLst>
          </p:cNvPr>
          <p:cNvSpPr txBox="1"/>
          <p:nvPr/>
        </p:nvSpPr>
        <p:spPr>
          <a:xfrm>
            <a:off x="1919312" y="5982757"/>
            <a:ext cx="9301008" cy="646331"/>
          </a:xfrm>
          <a:prstGeom prst="rect">
            <a:avLst/>
          </a:prstGeom>
          <a:noFill/>
        </p:spPr>
        <p:txBody>
          <a:bodyPr wrap="none" rtlCol="0">
            <a:spAutoFit/>
          </a:bodyPr>
          <a:lstStyle/>
          <a:p>
            <a:pPr algn="ctr"/>
            <a:r>
              <a:rPr lang="en-US" b="1" dirty="0">
                <a:solidFill>
                  <a:srgbClr val="0070C0"/>
                </a:solidFill>
              </a:rPr>
              <a:t>Miscible Gas Injection Will Increase On Commissioning Of Gas Gathering And Wellsite Upgrades</a:t>
            </a:r>
          </a:p>
          <a:p>
            <a:pPr algn="ctr"/>
            <a:r>
              <a:rPr lang="en-US" b="1" u="sng" dirty="0">
                <a:solidFill>
                  <a:srgbClr val="0070C0"/>
                </a:solidFill>
              </a:rPr>
              <a:t>Oil Production is Expected to Increase in Response as from Q1 2020-Q1 2022 </a:t>
            </a:r>
            <a:endParaRPr lang="en-CA" b="1" u="sng" dirty="0">
              <a:solidFill>
                <a:srgbClr val="0070C0"/>
              </a:solidFill>
            </a:endParaRPr>
          </a:p>
        </p:txBody>
      </p:sp>
    </p:spTree>
    <p:extLst>
      <p:ext uri="{BB962C8B-B14F-4D97-AF65-F5344CB8AC3E}">
        <p14:creationId xmlns:p14="http://schemas.microsoft.com/office/powerpoint/2010/main" val="20196137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0A444DC-D238-6BBC-D17F-DB3714084AF1}"/>
              </a:ext>
            </a:extLst>
          </p:cNvPr>
          <p:cNvSpPr>
            <a:spLocks noGrp="1"/>
          </p:cNvSpPr>
          <p:nvPr>
            <p:ph type="title"/>
          </p:nvPr>
        </p:nvSpPr>
        <p:spPr/>
        <p:txBody>
          <a:bodyPr/>
          <a:lstStyle/>
          <a:p>
            <a:pPr algn="ctr"/>
            <a:r>
              <a:rPr lang="en-US" dirty="0">
                <a:solidFill>
                  <a:srgbClr val="0070C0"/>
                </a:solidFill>
              </a:rPr>
              <a:t>Cole Creek</a:t>
            </a:r>
            <a:endParaRPr lang="en-CA" dirty="0">
              <a:solidFill>
                <a:srgbClr val="0070C0"/>
              </a:solidFill>
            </a:endParaRPr>
          </a:p>
        </p:txBody>
      </p:sp>
      <p:sp>
        <p:nvSpPr>
          <p:cNvPr id="2" name="Slide Number Placeholder 1">
            <a:extLst>
              <a:ext uri="{FF2B5EF4-FFF2-40B4-BE49-F238E27FC236}">
                <a16:creationId xmlns:a16="http://schemas.microsoft.com/office/drawing/2014/main" id="{7364B2EE-7C82-2E9C-2916-19A24D7F1FAE}"/>
              </a:ext>
            </a:extLst>
          </p:cNvPr>
          <p:cNvSpPr>
            <a:spLocks noGrp="1"/>
          </p:cNvSpPr>
          <p:nvPr>
            <p:ph type="sldNum" sz="quarter" idx="10"/>
          </p:nvPr>
        </p:nvSpPr>
        <p:spPr/>
        <p:txBody>
          <a:bodyPr/>
          <a:lstStyle/>
          <a:p>
            <a:pPr>
              <a:defRPr/>
            </a:pPr>
            <a:fld id="{9CA6E9AF-089B-43A1-BDE2-B5B431EBB1B2}" type="slidenum">
              <a:rPr lang="en-US" smtClean="0"/>
              <a:pPr>
                <a:defRPr/>
              </a:pPr>
              <a:t>34</a:t>
            </a:fld>
            <a:endParaRPr lang="en-US" dirty="0"/>
          </a:p>
        </p:txBody>
      </p:sp>
    </p:spTree>
    <p:extLst>
      <p:ext uri="{BB962C8B-B14F-4D97-AF65-F5344CB8AC3E}">
        <p14:creationId xmlns:p14="http://schemas.microsoft.com/office/powerpoint/2010/main" val="8648995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7E873BD9-4943-CCE1-63DB-419D40EEFA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2663" y="0"/>
            <a:ext cx="514667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358FEE6A-9618-0B11-A0FB-4248E1BBCED3}"/>
              </a:ext>
            </a:extLst>
          </p:cNvPr>
          <p:cNvSpPr>
            <a:spLocks noGrp="1"/>
          </p:cNvSpPr>
          <p:nvPr>
            <p:ph type="sldNum" sz="quarter" idx="10"/>
          </p:nvPr>
        </p:nvSpPr>
        <p:spPr/>
        <p:txBody>
          <a:bodyPr/>
          <a:lstStyle/>
          <a:p>
            <a:fld id="{420B3E01-37BA-46D0-A3E1-122939C9580B}" type="slidenum">
              <a:rPr lang="en-CA" smtClean="0"/>
              <a:t>35</a:t>
            </a:fld>
            <a:endParaRPr lang="en-CA" dirty="0"/>
          </a:p>
        </p:txBody>
      </p:sp>
      <p:sp>
        <p:nvSpPr>
          <p:cNvPr id="6" name="TextBox 5">
            <a:extLst>
              <a:ext uri="{FF2B5EF4-FFF2-40B4-BE49-F238E27FC236}">
                <a16:creationId xmlns:a16="http://schemas.microsoft.com/office/drawing/2014/main" id="{92715F84-9041-F90F-9B48-248F342D03B0}"/>
              </a:ext>
            </a:extLst>
          </p:cNvPr>
          <p:cNvSpPr txBox="1"/>
          <p:nvPr/>
        </p:nvSpPr>
        <p:spPr>
          <a:xfrm>
            <a:off x="164124" y="773724"/>
            <a:ext cx="3165547" cy="369332"/>
          </a:xfrm>
          <a:prstGeom prst="rect">
            <a:avLst/>
          </a:prstGeom>
          <a:noFill/>
        </p:spPr>
        <p:txBody>
          <a:bodyPr wrap="none" rtlCol="0">
            <a:spAutoFit/>
          </a:bodyPr>
          <a:lstStyle/>
          <a:p>
            <a:r>
              <a:rPr lang="en-US" b="1" dirty="0">
                <a:solidFill>
                  <a:srgbClr val="0070C0"/>
                </a:solidFill>
              </a:rPr>
              <a:t>Cole Creek 12-23 Recompletion</a:t>
            </a:r>
            <a:endParaRPr lang="en-CA" b="1" dirty="0">
              <a:solidFill>
                <a:srgbClr val="0070C0"/>
              </a:solidFill>
            </a:endParaRPr>
          </a:p>
        </p:txBody>
      </p:sp>
    </p:spTree>
    <p:extLst>
      <p:ext uri="{BB962C8B-B14F-4D97-AF65-F5344CB8AC3E}">
        <p14:creationId xmlns:p14="http://schemas.microsoft.com/office/powerpoint/2010/main" val="21299732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5DCBB0-61F3-FDC3-E152-96D9166CE236}"/>
              </a:ext>
            </a:extLst>
          </p:cNvPr>
          <p:cNvSpPr>
            <a:spLocks noGrp="1"/>
          </p:cNvSpPr>
          <p:nvPr>
            <p:ph type="sldNum" sz="quarter" idx="10"/>
          </p:nvPr>
        </p:nvSpPr>
        <p:spPr/>
        <p:txBody>
          <a:bodyPr/>
          <a:lstStyle/>
          <a:p>
            <a:pPr>
              <a:defRPr/>
            </a:pPr>
            <a:fld id="{9CA6E9AF-089B-43A1-BDE2-B5B431EBB1B2}" type="slidenum">
              <a:rPr lang="en-US" smtClean="0"/>
              <a:pPr>
                <a:defRPr/>
              </a:pPr>
              <a:t>36</a:t>
            </a:fld>
            <a:endParaRPr lang="en-US" dirty="0"/>
          </a:p>
        </p:txBody>
      </p:sp>
      <p:pic>
        <p:nvPicPr>
          <p:cNvPr id="4" name="Picture 3">
            <a:extLst>
              <a:ext uri="{FF2B5EF4-FFF2-40B4-BE49-F238E27FC236}">
                <a16:creationId xmlns:a16="http://schemas.microsoft.com/office/drawing/2014/main" id="{A865CC9B-AE4D-288C-EB54-8EAAE5C9B2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7046" y="0"/>
            <a:ext cx="9144000" cy="6858000"/>
          </a:xfrm>
          <a:prstGeom prst="rect">
            <a:avLst/>
          </a:prstGeom>
        </p:spPr>
      </p:pic>
      <p:sp>
        <p:nvSpPr>
          <p:cNvPr id="5" name="TextBox 4">
            <a:extLst>
              <a:ext uri="{FF2B5EF4-FFF2-40B4-BE49-F238E27FC236}">
                <a16:creationId xmlns:a16="http://schemas.microsoft.com/office/drawing/2014/main" id="{5CA6C555-694B-F4DD-7EA1-1AB7F5EF5909}"/>
              </a:ext>
            </a:extLst>
          </p:cNvPr>
          <p:cNvSpPr txBox="1"/>
          <p:nvPr/>
        </p:nvSpPr>
        <p:spPr>
          <a:xfrm>
            <a:off x="-60960" y="604912"/>
            <a:ext cx="2553263" cy="1477328"/>
          </a:xfrm>
          <a:prstGeom prst="rect">
            <a:avLst/>
          </a:prstGeom>
          <a:noFill/>
        </p:spPr>
        <p:txBody>
          <a:bodyPr wrap="none" rtlCol="0">
            <a:spAutoFit/>
          </a:bodyPr>
          <a:lstStyle/>
          <a:p>
            <a:r>
              <a:rPr lang="en-US" b="1" dirty="0">
                <a:solidFill>
                  <a:srgbClr val="0070C0"/>
                </a:solidFill>
              </a:rPr>
              <a:t>Cole Creek Upside</a:t>
            </a:r>
          </a:p>
          <a:p>
            <a:r>
              <a:rPr lang="en-US" b="1" dirty="0">
                <a:solidFill>
                  <a:srgbClr val="0070C0"/>
                </a:solidFill>
              </a:rPr>
              <a:t>Shut-In Well &gt;12 years</a:t>
            </a:r>
          </a:p>
          <a:p>
            <a:r>
              <a:rPr lang="en-US" b="1" dirty="0">
                <a:solidFill>
                  <a:srgbClr val="0070C0"/>
                </a:solidFill>
              </a:rPr>
              <a:t>110 psi Tubing Pressure</a:t>
            </a:r>
          </a:p>
          <a:p>
            <a:r>
              <a:rPr lang="en-US" b="1" dirty="0">
                <a:solidFill>
                  <a:srgbClr val="0070C0"/>
                </a:solidFill>
              </a:rPr>
              <a:t>Flowed 1 Bbl./Hr. on test</a:t>
            </a:r>
          </a:p>
          <a:p>
            <a:r>
              <a:rPr lang="en-US" b="1" dirty="0">
                <a:solidFill>
                  <a:srgbClr val="0070C0"/>
                </a:solidFill>
              </a:rPr>
              <a:t>Currently Evaluating</a:t>
            </a:r>
            <a:endParaRPr lang="en-CA" b="1" dirty="0">
              <a:solidFill>
                <a:srgbClr val="0070C0"/>
              </a:solidFill>
            </a:endParaRPr>
          </a:p>
        </p:txBody>
      </p:sp>
    </p:spTree>
    <p:extLst>
      <p:ext uri="{BB962C8B-B14F-4D97-AF65-F5344CB8AC3E}">
        <p14:creationId xmlns:p14="http://schemas.microsoft.com/office/powerpoint/2010/main" val="4450242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8D8E37-FAB1-86EA-A976-7CDB276E45D1}"/>
              </a:ext>
            </a:extLst>
          </p:cNvPr>
          <p:cNvSpPr>
            <a:spLocks noGrp="1"/>
          </p:cNvSpPr>
          <p:nvPr>
            <p:ph type="title"/>
          </p:nvPr>
        </p:nvSpPr>
        <p:spPr/>
        <p:txBody>
          <a:bodyPr/>
          <a:lstStyle/>
          <a:p>
            <a:r>
              <a:rPr lang="en-US" b="1" dirty="0">
                <a:solidFill>
                  <a:srgbClr val="0070C0"/>
                </a:solidFill>
              </a:rPr>
              <a:t>Cole Creek Frontier Joint Venture</a:t>
            </a:r>
            <a:endParaRPr lang="en-CA" b="1" dirty="0">
              <a:solidFill>
                <a:srgbClr val="0070C0"/>
              </a:solidFill>
            </a:endParaRPr>
          </a:p>
        </p:txBody>
      </p:sp>
      <p:sp>
        <p:nvSpPr>
          <p:cNvPr id="4" name="Content Placeholder 3">
            <a:extLst>
              <a:ext uri="{FF2B5EF4-FFF2-40B4-BE49-F238E27FC236}">
                <a16:creationId xmlns:a16="http://schemas.microsoft.com/office/drawing/2014/main" id="{34082FDD-39B7-F371-BBF0-061C14DCC482}"/>
              </a:ext>
            </a:extLst>
          </p:cNvPr>
          <p:cNvSpPr>
            <a:spLocks noGrp="1"/>
          </p:cNvSpPr>
          <p:nvPr>
            <p:ph idx="1"/>
          </p:nvPr>
        </p:nvSpPr>
        <p:spPr>
          <a:xfrm>
            <a:off x="609600" y="1166018"/>
            <a:ext cx="10972800" cy="4525963"/>
          </a:xfrm>
        </p:spPr>
        <p:txBody>
          <a:bodyPr/>
          <a:lstStyle/>
          <a:p>
            <a:r>
              <a:rPr lang="en-US" sz="2400" dirty="0">
                <a:solidFill>
                  <a:srgbClr val="0070C0"/>
                </a:solidFill>
              </a:rPr>
              <a:t>A large Oil Company approached COPL in September 2022 inquiring if we were interested in a partner to appraise and develop our Cole Creek Frontier oil resource.</a:t>
            </a:r>
          </a:p>
          <a:p>
            <a:r>
              <a:rPr lang="en-US" sz="2400" dirty="0">
                <a:solidFill>
                  <a:srgbClr val="0070C0"/>
                </a:solidFill>
              </a:rPr>
              <a:t>This group has done substantial technical due diligence to date.</a:t>
            </a:r>
          </a:p>
          <a:p>
            <a:r>
              <a:rPr lang="en-US" sz="2400" dirty="0">
                <a:solidFill>
                  <a:srgbClr val="0070C0"/>
                </a:solidFill>
              </a:rPr>
              <a:t>COPL has also done extensive additional technical work on the project.</a:t>
            </a:r>
          </a:p>
          <a:p>
            <a:r>
              <a:rPr lang="en-US" sz="2400" dirty="0">
                <a:solidFill>
                  <a:srgbClr val="0070C0"/>
                </a:solidFill>
              </a:rPr>
              <a:t>Discussions/Negotiations are in progress on the terms and structure of a Joint Venture.</a:t>
            </a:r>
          </a:p>
          <a:p>
            <a:r>
              <a:rPr lang="en-US" sz="2400" dirty="0">
                <a:solidFill>
                  <a:srgbClr val="0070C0"/>
                </a:solidFill>
              </a:rPr>
              <a:t>The objective of the concept is to end at an early stage EOR project similar in nature to the BFSU Shannon miscible flood. </a:t>
            </a:r>
          </a:p>
          <a:p>
            <a:r>
              <a:rPr lang="en-US" sz="2400" dirty="0">
                <a:solidFill>
                  <a:srgbClr val="0070C0"/>
                </a:solidFill>
              </a:rPr>
              <a:t>COPL’s understanding of the BFSU early stage EOR project through its ongoing reservoir simulations provides substantial </a:t>
            </a:r>
            <a:r>
              <a:rPr lang="en-US" sz="2400" b="1" u="sng" dirty="0">
                <a:solidFill>
                  <a:srgbClr val="0070C0"/>
                </a:solidFill>
              </a:rPr>
              <a:t>local</a:t>
            </a:r>
            <a:r>
              <a:rPr lang="en-US" sz="2400" b="1" dirty="0">
                <a:solidFill>
                  <a:srgbClr val="0070C0"/>
                </a:solidFill>
              </a:rPr>
              <a:t> </a:t>
            </a:r>
            <a:r>
              <a:rPr lang="en-US" sz="2400" dirty="0">
                <a:solidFill>
                  <a:srgbClr val="0070C0"/>
                </a:solidFill>
              </a:rPr>
              <a:t>knowledge to the JV.</a:t>
            </a:r>
          </a:p>
          <a:p>
            <a:r>
              <a:rPr lang="en-US" sz="2400" dirty="0">
                <a:solidFill>
                  <a:srgbClr val="0070C0"/>
                </a:solidFill>
              </a:rPr>
              <a:t>Miscible solvent’s evaluated are CO</a:t>
            </a:r>
            <a:r>
              <a:rPr lang="en-US" sz="1600" dirty="0">
                <a:solidFill>
                  <a:srgbClr val="0070C0"/>
                </a:solidFill>
              </a:rPr>
              <a:t>2 </a:t>
            </a:r>
            <a:r>
              <a:rPr lang="en-US" sz="2400" dirty="0">
                <a:solidFill>
                  <a:srgbClr val="0070C0"/>
                </a:solidFill>
              </a:rPr>
              <a:t>and LPG enriched gas used at the BFSU.</a:t>
            </a:r>
          </a:p>
          <a:p>
            <a:r>
              <a:rPr lang="en-US" sz="2400" dirty="0">
                <a:solidFill>
                  <a:srgbClr val="0070C0"/>
                </a:solidFill>
              </a:rPr>
              <a:t>The Company more than stands by its initial assessment of the resource.</a:t>
            </a:r>
            <a:endParaRPr lang="en-CA" sz="2400" dirty="0">
              <a:solidFill>
                <a:srgbClr val="0070C0"/>
              </a:solidFill>
            </a:endParaRPr>
          </a:p>
        </p:txBody>
      </p:sp>
      <p:sp>
        <p:nvSpPr>
          <p:cNvPr id="2" name="Slide Number Placeholder 1">
            <a:extLst>
              <a:ext uri="{FF2B5EF4-FFF2-40B4-BE49-F238E27FC236}">
                <a16:creationId xmlns:a16="http://schemas.microsoft.com/office/drawing/2014/main" id="{C0441A0E-DC0B-BBC7-B0CE-AFAC905B7B36}"/>
              </a:ext>
            </a:extLst>
          </p:cNvPr>
          <p:cNvSpPr>
            <a:spLocks noGrp="1"/>
          </p:cNvSpPr>
          <p:nvPr>
            <p:ph type="sldNum" sz="quarter" idx="10"/>
          </p:nvPr>
        </p:nvSpPr>
        <p:spPr/>
        <p:txBody>
          <a:bodyPr/>
          <a:lstStyle/>
          <a:p>
            <a:pPr>
              <a:defRPr/>
            </a:pPr>
            <a:fld id="{9CA6E9AF-089B-43A1-BDE2-B5B431EBB1B2}" type="slidenum">
              <a:rPr lang="en-US" smtClean="0"/>
              <a:pPr>
                <a:defRPr/>
              </a:pPr>
              <a:t>37</a:t>
            </a:fld>
            <a:endParaRPr lang="en-US" dirty="0"/>
          </a:p>
        </p:txBody>
      </p:sp>
    </p:spTree>
    <p:extLst>
      <p:ext uri="{BB962C8B-B14F-4D97-AF65-F5344CB8AC3E}">
        <p14:creationId xmlns:p14="http://schemas.microsoft.com/office/powerpoint/2010/main" val="29459511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F098D7-A88F-84F2-4210-18920BA6A994}"/>
              </a:ext>
            </a:extLst>
          </p:cNvPr>
          <p:cNvSpPr>
            <a:spLocks noGrp="1"/>
          </p:cNvSpPr>
          <p:nvPr>
            <p:ph type="title"/>
          </p:nvPr>
        </p:nvSpPr>
        <p:spPr>
          <a:xfrm>
            <a:off x="609600" y="0"/>
            <a:ext cx="10972800" cy="1143000"/>
          </a:xfrm>
        </p:spPr>
        <p:txBody>
          <a:bodyPr/>
          <a:lstStyle/>
          <a:p>
            <a:r>
              <a:rPr lang="en-US" b="1" dirty="0">
                <a:solidFill>
                  <a:srgbClr val="0070C0"/>
                </a:solidFill>
              </a:rPr>
              <a:t>2022 Operations Summary</a:t>
            </a:r>
            <a:endParaRPr lang="en-CA" b="1" dirty="0">
              <a:solidFill>
                <a:srgbClr val="0070C0"/>
              </a:solidFill>
            </a:endParaRPr>
          </a:p>
        </p:txBody>
      </p:sp>
      <p:sp>
        <p:nvSpPr>
          <p:cNvPr id="6" name="Content Placeholder 5">
            <a:extLst>
              <a:ext uri="{FF2B5EF4-FFF2-40B4-BE49-F238E27FC236}">
                <a16:creationId xmlns:a16="http://schemas.microsoft.com/office/drawing/2014/main" id="{042ADB9B-F867-A327-AA40-C739C6D496F6}"/>
              </a:ext>
            </a:extLst>
          </p:cNvPr>
          <p:cNvSpPr>
            <a:spLocks noGrp="1"/>
          </p:cNvSpPr>
          <p:nvPr>
            <p:ph idx="1"/>
          </p:nvPr>
        </p:nvSpPr>
        <p:spPr>
          <a:xfrm>
            <a:off x="642425" y="987828"/>
            <a:ext cx="10972800" cy="4525963"/>
          </a:xfrm>
        </p:spPr>
        <p:txBody>
          <a:bodyPr/>
          <a:lstStyle/>
          <a:p>
            <a:r>
              <a:rPr lang="en-US" sz="2400" dirty="0">
                <a:solidFill>
                  <a:srgbClr val="0070C0"/>
                </a:solidFill>
              </a:rPr>
              <a:t>BFSU Miscible Flood in 2021-2022 was showing an overall better than expected production response.</a:t>
            </a:r>
          </a:p>
          <a:p>
            <a:r>
              <a:rPr lang="en-US" sz="2400" dirty="0">
                <a:solidFill>
                  <a:srgbClr val="0070C0"/>
                </a:solidFill>
              </a:rPr>
              <a:t>The production response caused certain wells to exhibit unexpected very high working pressures. This exposed inadequacies in gas gathering system and wellsite and Production Battery facilities. This caused the following:</a:t>
            </a:r>
          </a:p>
          <a:p>
            <a:pPr lvl="1"/>
            <a:r>
              <a:rPr lang="en-US" sz="2000" dirty="0">
                <a:solidFill>
                  <a:srgbClr val="0070C0"/>
                </a:solidFill>
              </a:rPr>
              <a:t>Reduced injection volumes and solvent % commencing in February 2022 to take the pressure off of the system which resulted in a </a:t>
            </a:r>
            <a:r>
              <a:rPr lang="en-US" sz="2000" b="1" u="sng" dirty="0">
                <a:solidFill>
                  <a:srgbClr val="0070C0"/>
                </a:solidFill>
              </a:rPr>
              <a:t>decrease</a:t>
            </a:r>
            <a:r>
              <a:rPr lang="en-US" sz="2000" dirty="0">
                <a:solidFill>
                  <a:srgbClr val="0070C0"/>
                </a:solidFill>
              </a:rPr>
              <a:t> in production volumes due to </a:t>
            </a:r>
            <a:r>
              <a:rPr lang="en-US" sz="2000" b="1" u="sng" dirty="0">
                <a:solidFill>
                  <a:srgbClr val="0070C0"/>
                </a:solidFill>
              </a:rPr>
              <a:t>reduction</a:t>
            </a:r>
            <a:r>
              <a:rPr lang="en-US" sz="2000" dirty="0">
                <a:solidFill>
                  <a:srgbClr val="0070C0"/>
                </a:solidFill>
              </a:rPr>
              <a:t> of drive.</a:t>
            </a:r>
          </a:p>
          <a:p>
            <a:pPr lvl="1"/>
            <a:r>
              <a:rPr lang="en-US" sz="2000" dirty="0">
                <a:solidFill>
                  <a:srgbClr val="0070C0"/>
                </a:solidFill>
              </a:rPr>
              <a:t>Reconfigure certain pumping wells with </a:t>
            </a:r>
            <a:r>
              <a:rPr lang="en-US" sz="2000" b="1" u="sng" dirty="0">
                <a:solidFill>
                  <a:srgbClr val="0070C0"/>
                </a:solidFill>
              </a:rPr>
              <a:t>high pressures,</a:t>
            </a:r>
            <a:r>
              <a:rPr lang="en-US" sz="2000" b="1" dirty="0">
                <a:solidFill>
                  <a:srgbClr val="0070C0"/>
                </a:solidFill>
              </a:rPr>
              <a:t> </a:t>
            </a:r>
            <a:r>
              <a:rPr lang="en-US" sz="2000" dirty="0">
                <a:solidFill>
                  <a:srgbClr val="0070C0"/>
                </a:solidFill>
              </a:rPr>
              <a:t>to flowing wells.</a:t>
            </a:r>
          </a:p>
          <a:p>
            <a:pPr lvl="1"/>
            <a:r>
              <a:rPr lang="en-US" sz="2000" dirty="0">
                <a:solidFill>
                  <a:srgbClr val="0070C0"/>
                </a:solidFill>
              </a:rPr>
              <a:t>A number of HSE </a:t>
            </a:r>
            <a:r>
              <a:rPr lang="en-US" sz="2000" b="1" u="sng" dirty="0">
                <a:solidFill>
                  <a:srgbClr val="0070C0"/>
                </a:solidFill>
              </a:rPr>
              <a:t>incidents</a:t>
            </a:r>
            <a:r>
              <a:rPr lang="en-US" sz="2000" dirty="0">
                <a:solidFill>
                  <a:srgbClr val="0070C0"/>
                </a:solidFill>
              </a:rPr>
              <a:t>: fires and well control issues.</a:t>
            </a:r>
          </a:p>
          <a:p>
            <a:pPr lvl="1"/>
            <a:r>
              <a:rPr lang="en-US" sz="2000" dirty="0">
                <a:solidFill>
                  <a:srgbClr val="0070C0"/>
                </a:solidFill>
              </a:rPr>
              <a:t>A full top to bottom </a:t>
            </a:r>
            <a:r>
              <a:rPr lang="en-US" sz="2000" b="1" u="sng" dirty="0">
                <a:solidFill>
                  <a:srgbClr val="0070C0"/>
                </a:solidFill>
              </a:rPr>
              <a:t>re-evaluation</a:t>
            </a:r>
            <a:r>
              <a:rPr lang="en-US" sz="2000" dirty="0">
                <a:solidFill>
                  <a:srgbClr val="0070C0"/>
                </a:solidFill>
              </a:rPr>
              <a:t> of the field from reservoir to production facilities. </a:t>
            </a:r>
          </a:p>
          <a:p>
            <a:pPr lvl="1"/>
            <a:r>
              <a:rPr lang="en-US" sz="2000" dirty="0">
                <a:solidFill>
                  <a:srgbClr val="0070C0"/>
                </a:solidFill>
              </a:rPr>
              <a:t>Engineering of a high pressure and volume gas gathering system with accompanying changes to well site facilities to handle increased pressures to augment existing low pressure system.</a:t>
            </a:r>
          </a:p>
          <a:p>
            <a:pPr lvl="1"/>
            <a:r>
              <a:rPr lang="en-US" sz="2000" dirty="0">
                <a:solidFill>
                  <a:srgbClr val="0070C0"/>
                </a:solidFill>
              </a:rPr>
              <a:t>Application for “gas flaring” to the regulator to temporarily take pressure off of the system. Production increases expected were </a:t>
            </a:r>
            <a:r>
              <a:rPr lang="en-US" sz="2000" b="1" u="sng" dirty="0">
                <a:solidFill>
                  <a:srgbClr val="0070C0"/>
                </a:solidFill>
              </a:rPr>
              <a:t>limited</a:t>
            </a:r>
            <a:r>
              <a:rPr lang="en-US" sz="2000" dirty="0">
                <a:solidFill>
                  <a:srgbClr val="0070C0"/>
                </a:solidFill>
              </a:rPr>
              <a:t> by well site facilities and </a:t>
            </a:r>
            <a:r>
              <a:rPr lang="en-US" sz="2000" b="1" u="sng" dirty="0">
                <a:solidFill>
                  <a:srgbClr val="0070C0"/>
                </a:solidFill>
              </a:rPr>
              <a:t>high</a:t>
            </a:r>
            <a:r>
              <a:rPr lang="en-US" sz="2000" dirty="0">
                <a:solidFill>
                  <a:srgbClr val="0070C0"/>
                </a:solidFill>
              </a:rPr>
              <a:t> wellhead pressures. </a:t>
            </a:r>
            <a:endParaRPr lang="en-CA" sz="2000" dirty="0">
              <a:solidFill>
                <a:srgbClr val="0070C0"/>
              </a:solidFill>
            </a:endParaRPr>
          </a:p>
        </p:txBody>
      </p:sp>
      <p:sp>
        <p:nvSpPr>
          <p:cNvPr id="4" name="Slide Number Placeholder 3">
            <a:extLst>
              <a:ext uri="{FF2B5EF4-FFF2-40B4-BE49-F238E27FC236}">
                <a16:creationId xmlns:a16="http://schemas.microsoft.com/office/drawing/2014/main" id="{87DFB0F0-0DB3-733D-CAC8-34216B9CDC8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0B3E01-37BA-46D0-A3E1-122939C9580B}" type="slidenum">
              <a:rPr kumimoji="0" lang="en-CA"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CA"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318905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B3122E-67BC-1A65-C395-EF17761C65B1}"/>
              </a:ext>
            </a:extLst>
          </p:cNvPr>
          <p:cNvPicPr>
            <a:picLocks noChangeAspect="1"/>
          </p:cNvPicPr>
          <p:nvPr/>
        </p:nvPicPr>
        <p:blipFill>
          <a:blip r:embed="rId2"/>
          <a:stretch>
            <a:fillRect/>
          </a:stretch>
        </p:blipFill>
        <p:spPr>
          <a:xfrm>
            <a:off x="3711441" y="253098"/>
            <a:ext cx="8311828" cy="6042313"/>
          </a:xfrm>
          <a:prstGeom prst="rect">
            <a:avLst/>
          </a:prstGeom>
        </p:spPr>
      </p:pic>
      <p:cxnSp>
        <p:nvCxnSpPr>
          <p:cNvPr id="3" name="Straight Connector 2">
            <a:extLst>
              <a:ext uri="{FF2B5EF4-FFF2-40B4-BE49-F238E27FC236}">
                <a16:creationId xmlns:a16="http://schemas.microsoft.com/office/drawing/2014/main" id="{8DB823D4-CE1D-110C-8CD2-F1378BD9D8D4}"/>
              </a:ext>
            </a:extLst>
          </p:cNvPr>
          <p:cNvCxnSpPr/>
          <p:nvPr/>
        </p:nvCxnSpPr>
        <p:spPr>
          <a:xfrm flipV="1">
            <a:off x="9672709" y="909712"/>
            <a:ext cx="0" cy="4168726"/>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 name="Straight Connector 4">
            <a:extLst>
              <a:ext uri="{FF2B5EF4-FFF2-40B4-BE49-F238E27FC236}">
                <a16:creationId xmlns:a16="http://schemas.microsoft.com/office/drawing/2014/main" id="{7E9AF6E1-0080-1480-908B-B905ACB33A74}"/>
              </a:ext>
            </a:extLst>
          </p:cNvPr>
          <p:cNvCxnSpPr/>
          <p:nvPr/>
        </p:nvCxnSpPr>
        <p:spPr>
          <a:xfrm flipV="1">
            <a:off x="10121705" y="909712"/>
            <a:ext cx="0" cy="4168726"/>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6" name="Straight Connector 5">
            <a:extLst>
              <a:ext uri="{FF2B5EF4-FFF2-40B4-BE49-F238E27FC236}">
                <a16:creationId xmlns:a16="http://schemas.microsoft.com/office/drawing/2014/main" id="{9CD0AA29-7A58-B87E-84B0-027D521985EB}"/>
              </a:ext>
            </a:extLst>
          </p:cNvPr>
          <p:cNvCxnSpPr/>
          <p:nvPr/>
        </p:nvCxnSpPr>
        <p:spPr>
          <a:xfrm flipV="1">
            <a:off x="10352646" y="909712"/>
            <a:ext cx="0" cy="4168726"/>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7" name="Straight Connector 6">
            <a:extLst>
              <a:ext uri="{FF2B5EF4-FFF2-40B4-BE49-F238E27FC236}">
                <a16:creationId xmlns:a16="http://schemas.microsoft.com/office/drawing/2014/main" id="{2C4D820E-56EE-271D-0E95-ACBA32D8A8BC}"/>
              </a:ext>
            </a:extLst>
          </p:cNvPr>
          <p:cNvCxnSpPr/>
          <p:nvPr/>
        </p:nvCxnSpPr>
        <p:spPr>
          <a:xfrm flipV="1">
            <a:off x="10726616" y="909712"/>
            <a:ext cx="0" cy="4168726"/>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
        <p:nvSpPr>
          <p:cNvPr id="8" name="TextBox 7">
            <a:extLst>
              <a:ext uri="{FF2B5EF4-FFF2-40B4-BE49-F238E27FC236}">
                <a16:creationId xmlns:a16="http://schemas.microsoft.com/office/drawing/2014/main" id="{EF9B2C59-8A40-CE72-26FE-A14B3B1BA351}"/>
              </a:ext>
            </a:extLst>
          </p:cNvPr>
          <p:cNvSpPr txBox="1"/>
          <p:nvPr/>
        </p:nvSpPr>
        <p:spPr>
          <a:xfrm>
            <a:off x="9672708" y="584368"/>
            <a:ext cx="45719" cy="369332"/>
          </a:xfrm>
          <a:prstGeom prst="rect">
            <a:avLst/>
          </a:prstGeom>
          <a:noFill/>
        </p:spPr>
        <p:txBody>
          <a:bodyPr wrap="square" rtlCol="0">
            <a:spAutoFit/>
          </a:bodyPr>
          <a:lstStyle/>
          <a:p>
            <a:r>
              <a:rPr lang="en-US" b="1" dirty="0">
                <a:solidFill>
                  <a:srgbClr val="FF0000"/>
                </a:solidFill>
              </a:rPr>
              <a:t>A</a:t>
            </a:r>
            <a:endParaRPr lang="en-CA" b="1" dirty="0">
              <a:solidFill>
                <a:srgbClr val="FF0000"/>
              </a:solidFill>
            </a:endParaRPr>
          </a:p>
        </p:txBody>
      </p:sp>
      <p:sp>
        <p:nvSpPr>
          <p:cNvPr id="10" name="TextBox 9">
            <a:extLst>
              <a:ext uri="{FF2B5EF4-FFF2-40B4-BE49-F238E27FC236}">
                <a16:creationId xmlns:a16="http://schemas.microsoft.com/office/drawing/2014/main" id="{42CE5E61-FE75-BBC3-7D03-10AB06A87A69}"/>
              </a:ext>
            </a:extLst>
          </p:cNvPr>
          <p:cNvSpPr txBox="1"/>
          <p:nvPr/>
        </p:nvSpPr>
        <p:spPr>
          <a:xfrm>
            <a:off x="10053128" y="584368"/>
            <a:ext cx="45719" cy="369332"/>
          </a:xfrm>
          <a:prstGeom prst="rect">
            <a:avLst/>
          </a:prstGeom>
          <a:noFill/>
        </p:spPr>
        <p:txBody>
          <a:bodyPr wrap="square" rtlCol="0">
            <a:spAutoFit/>
          </a:bodyPr>
          <a:lstStyle/>
          <a:p>
            <a:r>
              <a:rPr lang="en-US" b="1" dirty="0">
                <a:solidFill>
                  <a:srgbClr val="FF0000"/>
                </a:solidFill>
              </a:rPr>
              <a:t>B</a:t>
            </a:r>
            <a:endParaRPr lang="en-CA" b="1" dirty="0">
              <a:solidFill>
                <a:srgbClr val="FF0000"/>
              </a:solidFill>
            </a:endParaRPr>
          </a:p>
        </p:txBody>
      </p:sp>
      <p:sp>
        <p:nvSpPr>
          <p:cNvPr id="11" name="TextBox 10">
            <a:extLst>
              <a:ext uri="{FF2B5EF4-FFF2-40B4-BE49-F238E27FC236}">
                <a16:creationId xmlns:a16="http://schemas.microsoft.com/office/drawing/2014/main" id="{DED485E5-49DA-2870-9009-F9D2AFD8C071}"/>
              </a:ext>
            </a:extLst>
          </p:cNvPr>
          <p:cNvSpPr txBox="1"/>
          <p:nvPr/>
        </p:nvSpPr>
        <p:spPr>
          <a:xfrm>
            <a:off x="10269413" y="584368"/>
            <a:ext cx="45719" cy="369332"/>
          </a:xfrm>
          <a:prstGeom prst="rect">
            <a:avLst/>
          </a:prstGeom>
          <a:noFill/>
        </p:spPr>
        <p:txBody>
          <a:bodyPr wrap="square" rtlCol="0">
            <a:spAutoFit/>
          </a:bodyPr>
          <a:lstStyle/>
          <a:p>
            <a:r>
              <a:rPr lang="en-US" b="1" dirty="0">
                <a:solidFill>
                  <a:srgbClr val="FF0000"/>
                </a:solidFill>
              </a:rPr>
              <a:t>C</a:t>
            </a:r>
            <a:endParaRPr lang="en-CA" b="1" dirty="0">
              <a:solidFill>
                <a:srgbClr val="FF0000"/>
              </a:solidFill>
            </a:endParaRPr>
          </a:p>
        </p:txBody>
      </p:sp>
      <p:sp>
        <p:nvSpPr>
          <p:cNvPr id="12" name="TextBox 11">
            <a:extLst>
              <a:ext uri="{FF2B5EF4-FFF2-40B4-BE49-F238E27FC236}">
                <a16:creationId xmlns:a16="http://schemas.microsoft.com/office/drawing/2014/main" id="{A4764A80-F393-28E4-1363-DC098922FC55}"/>
              </a:ext>
            </a:extLst>
          </p:cNvPr>
          <p:cNvSpPr txBox="1"/>
          <p:nvPr/>
        </p:nvSpPr>
        <p:spPr>
          <a:xfrm>
            <a:off x="10680897" y="584368"/>
            <a:ext cx="45719" cy="369332"/>
          </a:xfrm>
          <a:prstGeom prst="rect">
            <a:avLst/>
          </a:prstGeom>
          <a:noFill/>
        </p:spPr>
        <p:txBody>
          <a:bodyPr wrap="square" rtlCol="0">
            <a:spAutoFit/>
          </a:bodyPr>
          <a:lstStyle/>
          <a:p>
            <a:r>
              <a:rPr lang="en-US" b="1" dirty="0">
                <a:solidFill>
                  <a:srgbClr val="FF0000"/>
                </a:solidFill>
              </a:rPr>
              <a:t>D</a:t>
            </a:r>
            <a:endParaRPr lang="en-CA" b="1" dirty="0">
              <a:solidFill>
                <a:srgbClr val="FF0000"/>
              </a:solidFill>
            </a:endParaRPr>
          </a:p>
        </p:txBody>
      </p:sp>
      <p:sp>
        <p:nvSpPr>
          <p:cNvPr id="2" name="TextBox 1">
            <a:extLst>
              <a:ext uri="{FF2B5EF4-FFF2-40B4-BE49-F238E27FC236}">
                <a16:creationId xmlns:a16="http://schemas.microsoft.com/office/drawing/2014/main" id="{14021575-1FF2-37D5-F1AB-64B6DC11FF6A}"/>
              </a:ext>
            </a:extLst>
          </p:cNvPr>
          <p:cNvSpPr txBox="1"/>
          <p:nvPr/>
        </p:nvSpPr>
        <p:spPr>
          <a:xfrm>
            <a:off x="98473" y="953700"/>
            <a:ext cx="4271041" cy="4524315"/>
          </a:xfrm>
          <a:prstGeom prst="rect">
            <a:avLst/>
          </a:prstGeom>
          <a:noFill/>
        </p:spPr>
        <p:txBody>
          <a:bodyPr wrap="none" rtlCol="0">
            <a:spAutoFit/>
          </a:bodyPr>
          <a:lstStyle/>
          <a:p>
            <a:r>
              <a:rPr lang="en-US" b="1" dirty="0">
                <a:solidFill>
                  <a:srgbClr val="FF0000"/>
                </a:solidFill>
              </a:rPr>
              <a:t>A: Atomic Purchase and Commencement </a:t>
            </a:r>
          </a:p>
          <a:p>
            <a:r>
              <a:rPr lang="en-US" b="1" dirty="0">
                <a:solidFill>
                  <a:srgbClr val="FF0000"/>
                </a:solidFill>
              </a:rPr>
              <a:t>     of Gas Injection</a:t>
            </a:r>
          </a:p>
          <a:p>
            <a:r>
              <a:rPr lang="en-US" b="1" dirty="0">
                <a:solidFill>
                  <a:srgbClr val="FF0000"/>
                </a:solidFill>
              </a:rPr>
              <a:t>B: Reduction in Gas Injection Volumes and </a:t>
            </a:r>
          </a:p>
          <a:p>
            <a:r>
              <a:rPr lang="en-US" b="1" dirty="0">
                <a:solidFill>
                  <a:srgbClr val="FF0000"/>
                </a:solidFill>
              </a:rPr>
              <a:t>     Leaning of Injectant Due to Increases </a:t>
            </a:r>
          </a:p>
          <a:p>
            <a:r>
              <a:rPr lang="en-US" b="1" dirty="0">
                <a:solidFill>
                  <a:srgbClr val="FF0000"/>
                </a:solidFill>
              </a:rPr>
              <a:t>     in Field Operating Pressures</a:t>
            </a:r>
          </a:p>
          <a:p>
            <a:r>
              <a:rPr lang="en-US" b="1" dirty="0">
                <a:solidFill>
                  <a:srgbClr val="FF0000"/>
                </a:solidFill>
              </a:rPr>
              <a:t>C: Commencement of Pressure Issues</a:t>
            </a:r>
          </a:p>
          <a:p>
            <a:r>
              <a:rPr lang="en-US" b="1" dirty="0">
                <a:solidFill>
                  <a:srgbClr val="FF0000"/>
                </a:solidFill>
              </a:rPr>
              <a:t>     on Four Pumping Wells Q2 2022</a:t>
            </a:r>
          </a:p>
          <a:p>
            <a:r>
              <a:rPr lang="en-US" b="1" dirty="0">
                <a:solidFill>
                  <a:srgbClr val="FF0000"/>
                </a:solidFill>
              </a:rPr>
              <a:t>D: Pressure Issues at a Pumping Well</a:t>
            </a:r>
          </a:p>
          <a:p>
            <a:r>
              <a:rPr lang="en-US" b="1" dirty="0">
                <a:solidFill>
                  <a:srgbClr val="FF0000"/>
                </a:solidFill>
              </a:rPr>
              <a:t>     Responding to Miscible Flood</a:t>
            </a:r>
          </a:p>
          <a:p>
            <a:r>
              <a:rPr lang="en-US" b="1" dirty="0">
                <a:solidFill>
                  <a:srgbClr val="FF0000"/>
                </a:solidFill>
              </a:rPr>
              <a:t>A-B: Q2 2021-Q1 2022 Production Rise</a:t>
            </a:r>
          </a:p>
          <a:p>
            <a:r>
              <a:rPr lang="en-US" b="1" dirty="0">
                <a:solidFill>
                  <a:srgbClr val="FF0000"/>
                </a:solidFill>
              </a:rPr>
              <a:t>         Due to Miscible Flood Response</a:t>
            </a:r>
          </a:p>
          <a:p>
            <a:r>
              <a:rPr lang="en-US" b="1" dirty="0">
                <a:solidFill>
                  <a:srgbClr val="FF0000"/>
                </a:solidFill>
              </a:rPr>
              <a:t>B-D: Q1 2022-Q2 2023 Production Drop </a:t>
            </a:r>
          </a:p>
          <a:p>
            <a:r>
              <a:rPr lang="en-US" b="1" dirty="0">
                <a:solidFill>
                  <a:srgbClr val="FF0000"/>
                </a:solidFill>
              </a:rPr>
              <a:t>         Due to Reduced Injection Volumes to</a:t>
            </a:r>
          </a:p>
          <a:p>
            <a:r>
              <a:rPr lang="en-US" b="1" dirty="0">
                <a:solidFill>
                  <a:srgbClr val="FF0000"/>
                </a:solidFill>
              </a:rPr>
              <a:t>         Control Operating Pressures</a:t>
            </a:r>
          </a:p>
          <a:p>
            <a:r>
              <a:rPr lang="en-US" b="1" u="sng" dirty="0">
                <a:solidFill>
                  <a:srgbClr val="FF0000"/>
                </a:solidFill>
              </a:rPr>
              <a:t>Note: Cuda Insolvency/Bankruptcy </a:t>
            </a:r>
          </a:p>
          <a:p>
            <a:r>
              <a:rPr lang="en-US" b="1" dirty="0">
                <a:solidFill>
                  <a:srgbClr val="FF0000"/>
                </a:solidFill>
              </a:rPr>
              <a:t>           </a:t>
            </a:r>
            <a:r>
              <a:rPr lang="en-US" b="1" u="sng" dirty="0">
                <a:solidFill>
                  <a:srgbClr val="FF0000"/>
                </a:solidFill>
              </a:rPr>
              <a:t>Q2 2021 to Q3 2022</a:t>
            </a:r>
            <a:endParaRPr lang="en-CA" b="1" u="sng" dirty="0">
              <a:solidFill>
                <a:srgbClr val="FF0000"/>
              </a:solidFill>
            </a:endParaRPr>
          </a:p>
        </p:txBody>
      </p:sp>
    </p:spTree>
    <p:extLst>
      <p:ext uri="{BB962C8B-B14F-4D97-AF65-F5344CB8AC3E}">
        <p14:creationId xmlns:p14="http://schemas.microsoft.com/office/powerpoint/2010/main" val="35738733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717AAEC-3292-F046-CD5B-F787EDA932AF}"/>
              </a:ext>
            </a:extLst>
          </p:cNvPr>
          <p:cNvSpPr>
            <a:spLocks noGrp="1"/>
          </p:cNvSpPr>
          <p:nvPr>
            <p:ph type="title"/>
          </p:nvPr>
        </p:nvSpPr>
        <p:spPr>
          <a:xfrm>
            <a:off x="609600" y="136524"/>
            <a:ext cx="10972800" cy="1143000"/>
          </a:xfrm>
        </p:spPr>
        <p:txBody>
          <a:bodyPr/>
          <a:lstStyle/>
          <a:p>
            <a:r>
              <a:rPr lang="en-US" b="1" dirty="0">
                <a:solidFill>
                  <a:srgbClr val="0070C0"/>
                </a:solidFill>
              </a:rPr>
              <a:t>Operating Cost Issues Related to Reduced Injection and Miscible/Lean Gas</a:t>
            </a:r>
            <a:endParaRPr lang="en-CA" b="1" dirty="0">
              <a:solidFill>
                <a:srgbClr val="0070C0"/>
              </a:solidFill>
            </a:endParaRPr>
          </a:p>
        </p:txBody>
      </p:sp>
      <p:sp>
        <p:nvSpPr>
          <p:cNvPr id="6" name="Content Placeholder 5">
            <a:extLst>
              <a:ext uri="{FF2B5EF4-FFF2-40B4-BE49-F238E27FC236}">
                <a16:creationId xmlns:a16="http://schemas.microsoft.com/office/drawing/2014/main" id="{266C4FC6-CDA3-F728-C24E-F2A72AFF1F91}"/>
              </a:ext>
            </a:extLst>
          </p:cNvPr>
          <p:cNvSpPr>
            <a:spLocks noGrp="1"/>
          </p:cNvSpPr>
          <p:nvPr>
            <p:ph idx="1"/>
          </p:nvPr>
        </p:nvSpPr>
        <p:spPr>
          <a:xfrm>
            <a:off x="609600" y="1384497"/>
            <a:ext cx="10972800" cy="4525963"/>
          </a:xfrm>
        </p:spPr>
        <p:txBody>
          <a:bodyPr/>
          <a:lstStyle/>
          <a:p>
            <a:r>
              <a:rPr lang="en-US" sz="2400" dirty="0">
                <a:solidFill>
                  <a:srgbClr val="0070C0"/>
                </a:solidFill>
              </a:rPr>
              <a:t>Increased Paraffin Remediation Costs</a:t>
            </a:r>
          </a:p>
          <a:p>
            <a:pPr lvl="1"/>
            <a:r>
              <a:rPr lang="en-US" sz="2400" dirty="0">
                <a:solidFill>
                  <a:srgbClr val="0070C0"/>
                </a:solidFill>
              </a:rPr>
              <a:t>All Powder River Basin Crude Oil is Paraffinic </a:t>
            </a:r>
          </a:p>
          <a:p>
            <a:pPr lvl="1"/>
            <a:r>
              <a:rPr lang="en-US" sz="2400" dirty="0">
                <a:solidFill>
                  <a:srgbClr val="0070C0"/>
                </a:solidFill>
              </a:rPr>
              <a:t>BFSU Crude is 42° API, 6% Paraffin, C.P. 75° F</a:t>
            </a:r>
          </a:p>
          <a:p>
            <a:pPr lvl="1"/>
            <a:r>
              <a:rPr lang="en-US" sz="2400" dirty="0">
                <a:solidFill>
                  <a:srgbClr val="0070C0"/>
                </a:solidFill>
              </a:rPr>
              <a:t>Treatments: Hot Oil, Condensate Washes/Squeezes, Chemicals</a:t>
            </a:r>
          </a:p>
          <a:p>
            <a:r>
              <a:rPr lang="en-US" sz="2400" dirty="0">
                <a:solidFill>
                  <a:srgbClr val="0070C0"/>
                </a:solidFill>
              </a:rPr>
              <a:t>Significant Increased Operating Costs in Q3 and Q4 2022 </a:t>
            </a:r>
          </a:p>
          <a:p>
            <a:pPr lvl="1"/>
            <a:r>
              <a:rPr lang="en-US" sz="2400" dirty="0">
                <a:solidFill>
                  <a:srgbClr val="0070C0"/>
                </a:solidFill>
              </a:rPr>
              <a:t>Due to Workovers and Paraffin Remediation</a:t>
            </a:r>
          </a:p>
          <a:p>
            <a:pPr lvl="1"/>
            <a:r>
              <a:rPr lang="en-US" sz="2400" dirty="0">
                <a:solidFill>
                  <a:srgbClr val="0070C0"/>
                </a:solidFill>
              </a:rPr>
              <a:t>Paraffin Plugging of Flowing Wells (best producers) caused considerable production downtime from high rate producing wells.</a:t>
            </a:r>
          </a:p>
          <a:p>
            <a:r>
              <a:rPr lang="en-US" sz="2400" dirty="0">
                <a:solidFill>
                  <a:srgbClr val="0070C0"/>
                </a:solidFill>
              </a:rPr>
              <a:t>The Miscible Flood Appears to Have Changed the Behavior of the Paraffin, with 4 different paraffins observed.</a:t>
            </a:r>
          </a:p>
          <a:p>
            <a:r>
              <a:rPr lang="en-US" sz="2400" b="1" u="sng" dirty="0">
                <a:solidFill>
                  <a:srgbClr val="0070C0"/>
                </a:solidFill>
              </a:rPr>
              <a:t>Solution: Convert the Flowing Wells to Pumping Flowing Wells.</a:t>
            </a:r>
            <a:r>
              <a:rPr lang="en-US" sz="2800" dirty="0">
                <a:solidFill>
                  <a:srgbClr val="0070C0"/>
                </a:solidFill>
              </a:rPr>
              <a:t>   </a:t>
            </a:r>
            <a:endParaRPr lang="en-CA" sz="2800" dirty="0">
              <a:solidFill>
                <a:srgbClr val="0070C0"/>
              </a:solidFill>
            </a:endParaRPr>
          </a:p>
        </p:txBody>
      </p:sp>
      <p:sp>
        <p:nvSpPr>
          <p:cNvPr id="4" name="Slide Number Placeholder 3">
            <a:extLst>
              <a:ext uri="{FF2B5EF4-FFF2-40B4-BE49-F238E27FC236}">
                <a16:creationId xmlns:a16="http://schemas.microsoft.com/office/drawing/2014/main" id="{A0945B72-04F6-1B7F-FA64-495E1EFC1B09}"/>
              </a:ext>
            </a:extLst>
          </p:cNvPr>
          <p:cNvSpPr>
            <a:spLocks noGrp="1"/>
          </p:cNvSpPr>
          <p:nvPr>
            <p:ph type="sldNum" sz="quarter" idx="10"/>
          </p:nvPr>
        </p:nvSpPr>
        <p:spPr/>
        <p:txBody>
          <a:bodyPr/>
          <a:lstStyle/>
          <a:p>
            <a:pPr>
              <a:defRPr/>
            </a:pPr>
            <a:fld id="{FCAA1F30-63CE-4EB5-9081-5182E55C69C6}" type="slidenum">
              <a:rPr lang="en-US" smtClean="0"/>
              <a:pPr>
                <a:defRPr/>
              </a:pPr>
              <a:t>6</a:t>
            </a:fld>
            <a:endParaRPr lang="en-US" dirty="0"/>
          </a:p>
        </p:txBody>
      </p:sp>
    </p:spTree>
    <p:extLst>
      <p:ext uri="{BB962C8B-B14F-4D97-AF65-F5344CB8AC3E}">
        <p14:creationId xmlns:p14="http://schemas.microsoft.com/office/powerpoint/2010/main" val="19592296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3D92A3-678A-0BE0-3FD5-7993553D1240}"/>
              </a:ext>
            </a:extLst>
          </p:cNvPr>
          <p:cNvPicPr>
            <a:picLocks noChangeAspect="1"/>
          </p:cNvPicPr>
          <p:nvPr/>
        </p:nvPicPr>
        <p:blipFill>
          <a:blip r:embed="rId2"/>
          <a:stretch>
            <a:fillRect/>
          </a:stretch>
        </p:blipFill>
        <p:spPr>
          <a:xfrm>
            <a:off x="3629465" y="37514"/>
            <a:ext cx="8458843" cy="6444000"/>
          </a:xfrm>
          <a:prstGeom prst="rect">
            <a:avLst/>
          </a:prstGeom>
        </p:spPr>
      </p:pic>
      <p:sp>
        <p:nvSpPr>
          <p:cNvPr id="4" name="TextBox 3">
            <a:extLst>
              <a:ext uri="{FF2B5EF4-FFF2-40B4-BE49-F238E27FC236}">
                <a16:creationId xmlns:a16="http://schemas.microsoft.com/office/drawing/2014/main" id="{19512FCF-1D6D-EBEF-1837-3F319D15A00F}"/>
              </a:ext>
            </a:extLst>
          </p:cNvPr>
          <p:cNvSpPr txBox="1"/>
          <p:nvPr/>
        </p:nvSpPr>
        <p:spPr>
          <a:xfrm>
            <a:off x="0" y="886265"/>
            <a:ext cx="3095206"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srgbClr val="0070C0"/>
                </a:solidFill>
                <a:effectLst/>
                <a:uLnTx/>
                <a:uFillTx/>
                <a:latin typeface="Calibri"/>
                <a:ea typeface="+mn-ea"/>
                <a:cs typeface="+mn-cs"/>
              </a:rPr>
              <a:t>FY 2022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srgbClr val="0070C0"/>
                </a:solidFill>
                <a:effectLst/>
                <a:uLnTx/>
                <a:uFillTx/>
                <a:latin typeface="Calibri"/>
                <a:ea typeface="+mn-ea"/>
                <a:cs typeface="+mn-cs"/>
              </a:rPr>
              <a:t>Total Field Operating Expenses</a:t>
            </a:r>
          </a:p>
        </p:txBody>
      </p:sp>
      <p:sp>
        <p:nvSpPr>
          <p:cNvPr id="2" name="Slide Number Placeholder 1">
            <a:extLst>
              <a:ext uri="{FF2B5EF4-FFF2-40B4-BE49-F238E27FC236}">
                <a16:creationId xmlns:a16="http://schemas.microsoft.com/office/drawing/2014/main" id="{7E749205-AA0E-3715-7059-8E7C81252E3E}"/>
              </a:ext>
            </a:extLst>
          </p:cNvPr>
          <p:cNvSpPr>
            <a:spLocks noGrp="1"/>
          </p:cNvSpPr>
          <p:nvPr>
            <p:ph type="sldNum" sz="quarter" idx="10"/>
          </p:nvPr>
        </p:nvSpPr>
        <p:spPr/>
        <p:txBody>
          <a:bodyPr/>
          <a:lstStyle/>
          <a:p>
            <a:pPr>
              <a:defRPr/>
            </a:pPr>
            <a:fld id="{9CA6E9AF-089B-43A1-BDE2-B5B431EBB1B2}" type="slidenum">
              <a:rPr lang="en-US" smtClean="0"/>
              <a:pPr>
                <a:defRPr/>
              </a:pPr>
              <a:t>7</a:t>
            </a:fld>
            <a:endParaRPr lang="en-US" dirty="0"/>
          </a:p>
        </p:txBody>
      </p:sp>
    </p:spTree>
    <p:extLst>
      <p:ext uri="{BB962C8B-B14F-4D97-AF65-F5344CB8AC3E}">
        <p14:creationId xmlns:p14="http://schemas.microsoft.com/office/powerpoint/2010/main" val="8727258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DC72AA-BD6F-4672-3FE8-3ACFE5A8E343}"/>
              </a:ext>
            </a:extLst>
          </p:cNvPr>
          <p:cNvPicPr>
            <a:picLocks noChangeAspect="1"/>
          </p:cNvPicPr>
          <p:nvPr/>
        </p:nvPicPr>
        <p:blipFill>
          <a:blip r:embed="rId2"/>
          <a:stretch>
            <a:fillRect/>
          </a:stretch>
        </p:blipFill>
        <p:spPr>
          <a:xfrm>
            <a:off x="3421436" y="90000"/>
            <a:ext cx="8770564" cy="6768000"/>
          </a:xfrm>
          <a:prstGeom prst="rect">
            <a:avLst/>
          </a:prstGeom>
        </p:spPr>
      </p:pic>
      <p:sp>
        <p:nvSpPr>
          <p:cNvPr id="5" name="TextBox 4">
            <a:extLst>
              <a:ext uri="{FF2B5EF4-FFF2-40B4-BE49-F238E27FC236}">
                <a16:creationId xmlns:a16="http://schemas.microsoft.com/office/drawing/2014/main" id="{54027A33-9413-69D7-4E4F-4E120CA24050}"/>
              </a:ext>
            </a:extLst>
          </p:cNvPr>
          <p:cNvSpPr txBox="1"/>
          <p:nvPr/>
        </p:nvSpPr>
        <p:spPr>
          <a:xfrm>
            <a:off x="178191" y="623668"/>
            <a:ext cx="3095206"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srgbClr val="0070C0"/>
                </a:solidFill>
                <a:effectLst/>
                <a:uLnTx/>
                <a:uFillTx/>
                <a:latin typeface="Calibri"/>
                <a:ea typeface="+mn-ea"/>
                <a:cs typeface="+mn-cs"/>
              </a:rPr>
              <a:t>FY 2022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srgbClr val="0070C0"/>
                </a:solidFill>
                <a:effectLst/>
                <a:uLnTx/>
                <a:uFillTx/>
                <a:latin typeface="Calibri"/>
                <a:ea typeface="+mn-ea"/>
                <a:cs typeface="+mn-cs"/>
              </a:rPr>
              <a:t>Total Field Operating Expenses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srgbClr val="0070C0"/>
                </a:solidFill>
                <a:effectLst/>
                <a:uLnTx/>
                <a:uFillTx/>
                <a:latin typeface="Calibri"/>
                <a:ea typeface="+mn-ea"/>
                <a:cs typeface="+mn-cs"/>
              </a:rPr>
              <a:t>Work Over Costs Detailed</a:t>
            </a:r>
          </a:p>
        </p:txBody>
      </p:sp>
      <p:sp>
        <p:nvSpPr>
          <p:cNvPr id="2" name="Slide Number Placeholder 1">
            <a:extLst>
              <a:ext uri="{FF2B5EF4-FFF2-40B4-BE49-F238E27FC236}">
                <a16:creationId xmlns:a16="http://schemas.microsoft.com/office/drawing/2014/main" id="{0B884474-F20D-7CDA-4116-1BD25AF56E4C}"/>
              </a:ext>
            </a:extLst>
          </p:cNvPr>
          <p:cNvSpPr>
            <a:spLocks noGrp="1"/>
          </p:cNvSpPr>
          <p:nvPr>
            <p:ph type="sldNum" sz="quarter" idx="10"/>
          </p:nvPr>
        </p:nvSpPr>
        <p:spPr/>
        <p:txBody>
          <a:bodyPr/>
          <a:lstStyle/>
          <a:p>
            <a:pPr>
              <a:defRPr/>
            </a:pPr>
            <a:fld id="{9CA6E9AF-089B-43A1-BDE2-B5B431EBB1B2}" type="slidenum">
              <a:rPr lang="en-US" smtClean="0"/>
              <a:pPr>
                <a:defRPr/>
              </a:pPr>
              <a:t>8</a:t>
            </a:fld>
            <a:endParaRPr lang="en-US" dirty="0"/>
          </a:p>
        </p:txBody>
      </p:sp>
    </p:spTree>
    <p:extLst>
      <p:ext uri="{BB962C8B-B14F-4D97-AF65-F5344CB8AC3E}">
        <p14:creationId xmlns:p14="http://schemas.microsoft.com/office/powerpoint/2010/main" val="29188152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73A58BB-3DD9-E25F-19C3-67F49CE28C9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AA1F30-63CE-4EB5-9081-5182E55C69C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27573435-EC20-7076-70DE-0B1F2DF735F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1258" y="459545"/>
            <a:ext cx="7579813" cy="5688000"/>
          </a:xfrm>
          <a:prstGeom prst="rect">
            <a:avLst/>
          </a:prstGeom>
        </p:spPr>
      </p:pic>
      <p:sp>
        <p:nvSpPr>
          <p:cNvPr id="2" name="TextBox 1">
            <a:extLst>
              <a:ext uri="{FF2B5EF4-FFF2-40B4-BE49-F238E27FC236}">
                <a16:creationId xmlns:a16="http://schemas.microsoft.com/office/drawing/2014/main" id="{9FCC3D40-FDFE-7C29-673A-FF5F4F7B2920}"/>
              </a:ext>
            </a:extLst>
          </p:cNvPr>
          <p:cNvSpPr txBox="1"/>
          <p:nvPr/>
        </p:nvSpPr>
        <p:spPr>
          <a:xfrm>
            <a:off x="-114941" y="792479"/>
            <a:ext cx="281628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a:ea typeface="+mn-ea"/>
                <a:cs typeface="+mn-cs"/>
              </a:rPr>
              <a:t>Paraffin Plugged Tubing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a:ea typeface="+mn-ea"/>
                <a:cs typeface="+mn-cs"/>
              </a:rPr>
              <a:t>(Extreme: Pump to Surface)</a:t>
            </a:r>
            <a:endParaRPr kumimoji="0" lang="en-CA" sz="1800" b="1" i="0" u="none" strike="noStrike" kern="1200" cap="none" spc="0" normalizeH="0" baseline="0" noProof="0" dirty="0">
              <a:ln>
                <a:noFill/>
              </a:ln>
              <a:solidFill>
                <a:srgbClr val="0070C0"/>
              </a:solidFill>
              <a:effectLst/>
              <a:uLnTx/>
              <a:uFillTx/>
              <a:latin typeface="Calibri"/>
              <a:ea typeface="+mn-ea"/>
              <a:cs typeface="+mn-cs"/>
            </a:endParaRPr>
          </a:p>
        </p:txBody>
      </p:sp>
    </p:spTree>
    <p:extLst>
      <p:ext uri="{BB962C8B-B14F-4D97-AF65-F5344CB8AC3E}">
        <p14:creationId xmlns:p14="http://schemas.microsoft.com/office/powerpoint/2010/main" val="14468278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COPL Template">
  <a:themeElements>
    <a:clrScheme name="1_COPL Templat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COPL Templat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OPL Templat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3049</TotalTime>
  <Words>1656</Words>
  <Application>Microsoft Office PowerPoint</Application>
  <PresentationFormat>Widescreen</PresentationFormat>
  <Paragraphs>231</Paragraphs>
  <Slides>37</Slides>
  <Notes>0</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37</vt:i4>
      </vt:variant>
    </vt:vector>
  </HeadingPairs>
  <TitlesOfParts>
    <vt:vector size="42" baseType="lpstr">
      <vt:lpstr>Arial</vt:lpstr>
      <vt:lpstr>Calibri</vt:lpstr>
      <vt:lpstr>Calibri Light</vt:lpstr>
      <vt:lpstr>Office Theme</vt:lpstr>
      <vt:lpstr>4_COPL Template</vt:lpstr>
      <vt:lpstr>PowerPoint Presentation</vt:lpstr>
      <vt:lpstr>2022 Highlights</vt:lpstr>
      <vt:lpstr>2022 Highlights</vt:lpstr>
      <vt:lpstr>2022 Operations Summary</vt:lpstr>
      <vt:lpstr>PowerPoint Presentation</vt:lpstr>
      <vt:lpstr>Operating Cost Issues Related to Reduced Injection and Miscible/Lean Gas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Critical Operational Issues 2022 to Present </vt:lpstr>
      <vt:lpstr>PowerPoint Presentation</vt:lpstr>
      <vt:lpstr>PowerPoint Presentation</vt:lpstr>
      <vt:lpstr>PowerPoint Presentation</vt:lpstr>
      <vt:lpstr>PowerPoint Presentation</vt:lpstr>
      <vt:lpstr>Operational Issues: Solutions</vt:lpstr>
      <vt:lpstr>2023 OPERATIONS OBJECTIVES</vt:lpstr>
      <vt:lpstr>PowerPoint Presentation</vt:lpstr>
      <vt:lpstr>BFSU 2023 Upgrades Progress</vt:lpstr>
      <vt:lpstr>BFSU 2023 Gas Gathering Upgrades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Cole Creek</vt:lpstr>
      <vt:lpstr>PowerPoint Presentation</vt:lpstr>
      <vt:lpstr>PowerPoint Presentation</vt:lpstr>
      <vt:lpstr>Cole Creek Frontier Joint Venture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Arthur Millholland</dc:creator>
  <cp:lastModifiedBy>Arthur Millholland</cp:lastModifiedBy>
  <cp:revision>55</cp:revision>
  <dcterms:created xsi:type="dcterms:W3CDTF">2023-05-12T14:37:41Z</dcterms:created>
  <dcterms:modified xsi:type="dcterms:W3CDTF">2023-05-30T00:30:00Z</dcterms:modified>
</cp:coreProperties>
</file>